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5"/>
  </p:notesMasterIdLst>
  <p:sldIdLst>
    <p:sldId id="256" r:id="rId2"/>
    <p:sldId id="258" r:id="rId3"/>
    <p:sldId id="284" r:id="rId4"/>
    <p:sldId id="259" r:id="rId5"/>
    <p:sldId id="262" r:id="rId6"/>
    <p:sldId id="263" r:id="rId7"/>
    <p:sldId id="264" r:id="rId8"/>
    <p:sldId id="265" r:id="rId9"/>
    <p:sldId id="266" r:id="rId10"/>
    <p:sldId id="267" r:id="rId11"/>
    <p:sldId id="268" r:id="rId12"/>
    <p:sldId id="269" r:id="rId13"/>
    <p:sldId id="270" r:id="rId14"/>
    <p:sldId id="318" r:id="rId15"/>
    <p:sldId id="317" r:id="rId16"/>
    <p:sldId id="271" r:id="rId17"/>
    <p:sldId id="335" r:id="rId18"/>
    <p:sldId id="336" r:id="rId19"/>
    <p:sldId id="273" r:id="rId20"/>
    <p:sldId id="274" r:id="rId21"/>
    <p:sldId id="275" r:id="rId22"/>
    <p:sldId id="276" r:id="rId23"/>
    <p:sldId id="277" r:id="rId24"/>
    <p:sldId id="278" r:id="rId25"/>
    <p:sldId id="279" r:id="rId26"/>
    <p:sldId id="280" r:id="rId27"/>
    <p:sldId id="281" r:id="rId28"/>
    <p:sldId id="282" r:id="rId29"/>
    <p:sldId id="285" r:id="rId30"/>
    <p:sldId id="340" r:id="rId31"/>
    <p:sldId id="311" r:id="rId32"/>
    <p:sldId id="313" r:id="rId33"/>
    <p:sldId id="339" r:id="rId34"/>
    <p:sldId id="341" r:id="rId35"/>
    <p:sldId id="342" r:id="rId36"/>
    <p:sldId id="343" r:id="rId37"/>
    <p:sldId id="325" r:id="rId38"/>
    <p:sldId id="323" r:id="rId39"/>
    <p:sldId id="316" r:id="rId40"/>
    <p:sldId id="319" r:id="rId41"/>
    <p:sldId id="320" r:id="rId42"/>
    <p:sldId id="321" r:id="rId43"/>
    <p:sldId id="322" r:id="rId44"/>
    <p:sldId id="327" r:id="rId45"/>
    <p:sldId id="328" r:id="rId46"/>
    <p:sldId id="329" r:id="rId47"/>
    <p:sldId id="330" r:id="rId48"/>
    <p:sldId id="331" r:id="rId49"/>
    <p:sldId id="332" r:id="rId50"/>
    <p:sldId id="333" r:id="rId51"/>
    <p:sldId id="334" r:id="rId52"/>
    <p:sldId id="337" r:id="rId53"/>
    <p:sldId id="298" r:id="rId54"/>
  </p:sldIdLst>
  <p:sldSz cx="9144000" cy="6858000" type="screen4x3"/>
  <p:notesSz cx="7023100" cy="9309100"/>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35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60" autoAdjust="0"/>
    <p:restoredTop sz="94676" autoAdjust="0"/>
  </p:normalViewPr>
  <p:slideViewPr>
    <p:cSldViewPr>
      <p:cViewPr varScale="1">
        <p:scale>
          <a:sx n="68" d="100"/>
          <a:sy n="68" d="100"/>
        </p:scale>
        <p:origin x="1428"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379E94-BBCC-47F8-89DC-4D8A4BE9DC4F}" type="doc">
      <dgm:prSet loTypeId="urn:microsoft.com/office/officeart/2005/8/layout/matrix2" loCatId="matrix" qsTypeId="urn:microsoft.com/office/officeart/2005/8/quickstyle/simple1" qsCatId="simple" csTypeId="urn:microsoft.com/office/officeart/2005/8/colors/colorful1" csCatId="colorful" phldr="1"/>
      <dgm:spPr/>
      <dgm:t>
        <a:bodyPr/>
        <a:lstStyle/>
        <a:p>
          <a:endParaRPr lang="es-CO"/>
        </a:p>
      </dgm:t>
    </dgm:pt>
    <dgm:pt modelId="{BD584DF1-8B5E-4BA9-8266-CD830A657B8B}">
      <dgm:prSet phldrT="[Texto]"/>
      <dgm:spPr/>
      <dgm:t>
        <a:bodyPr/>
        <a:lstStyle/>
        <a:p>
          <a:pPr algn="ctr"/>
          <a:r>
            <a:rPr lang="es-CO" dirty="0"/>
            <a:t>Se realiza con el fin de identificar las prioridades en SST</a:t>
          </a:r>
        </a:p>
      </dgm:t>
    </dgm:pt>
    <dgm:pt modelId="{18136518-1EFC-4CDE-8C9E-9913E334A367}" type="parTrans" cxnId="{4C5F160E-027F-4262-B612-C1D5424CF9EA}">
      <dgm:prSet/>
      <dgm:spPr/>
      <dgm:t>
        <a:bodyPr/>
        <a:lstStyle/>
        <a:p>
          <a:endParaRPr lang="es-CO"/>
        </a:p>
      </dgm:t>
    </dgm:pt>
    <dgm:pt modelId="{F265A856-B715-4E3B-9573-E122C5502D0E}" type="sibTrans" cxnId="{4C5F160E-027F-4262-B612-C1D5424CF9EA}">
      <dgm:prSet/>
      <dgm:spPr/>
      <dgm:t>
        <a:bodyPr/>
        <a:lstStyle/>
        <a:p>
          <a:endParaRPr lang="es-CO"/>
        </a:p>
      </dgm:t>
    </dgm:pt>
    <dgm:pt modelId="{D7A801B9-0CFC-4B06-A8FF-0820256486EE}">
      <dgm:prSet phldrT="[Texto]"/>
      <dgm:spPr/>
      <dgm:t>
        <a:bodyPr/>
        <a:lstStyle/>
        <a:p>
          <a:pPr algn="ctr"/>
          <a:r>
            <a:rPr lang="es-CO" dirty="0"/>
            <a:t>Ayuda a establecer el plan de trabajo anual o para la actualización del existente.</a:t>
          </a:r>
        </a:p>
        <a:p>
          <a:pPr algn="ctr"/>
          <a:endParaRPr lang="es-CO" dirty="0"/>
        </a:p>
      </dgm:t>
    </dgm:pt>
    <dgm:pt modelId="{30209701-E9E9-4149-A376-253199C482CA}" type="parTrans" cxnId="{88ECB4CC-199C-4BC9-ACB2-7600E70A4707}">
      <dgm:prSet/>
      <dgm:spPr/>
      <dgm:t>
        <a:bodyPr/>
        <a:lstStyle/>
        <a:p>
          <a:endParaRPr lang="es-CO"/>
        </a:p>
      </dgm:t>
    </dgm:pt>
    <dgm:pt modelId="{D52BA936-82C2-438A-AF04-E1D34D149D01}" type="sibTrans" cxnId="{88ECB4CC-199C-4BC9-ACB2-7600E70A4707}">
      <dgm:prSet/>
      <dgm:spPr/>
      <dgm:t>
        <a:bodyPr/>
        <a:lstStyle/>
        <a:p>
          <a:endParaRPr lang="es-CO"/>
        </a:p>
      </dgm:t>
    </dgm:pt>
    <dgm:pt modelId="{EFBEBB4E-8896-46D0-92C0-573B9B6E4656}">
      <dgm:prSet phldrT="[Texto]"/>
      <dgm:spPr/>
      <dgm:t>
        <a:bodyPr/>
        <a:lstStyle/>
        <a:p>
          <a:r>
            <a:rPr lang="es-CO" dirty="0"/>
            <a:t>De conformidad con la normatividad vigente.</a:t>
          </a:r>
        </a:p>
      </dgm:t>
    </dgm:pt>
    <dgm:pt modelId="{80B79E03-5381-49BD-84DD-1CADF210A084}" type="parTrans" cxnId="{7A411D7C-2589-4F0A-AA63-CB0AF95F7D49}">
      <dgm:prSet/>
      <dgm:spPr/>
      <dgm:t>
        <a:bodyPr/>
        <a:lstStyle/>
        <a:p>
          <a:endParaRPr lang="es-CO"/>
        </a:p>
      </dgm:t>
    </dgm:pt>
    <dgm:pt modelId="{09C03F41-4EC0-4FFA-BD93-12BF55A53A1C}" type="sibTrans" cxnId="{7A411D7C-2589-4F0A-AA63-CB0AF95F7D49}">
      <dgm:prSet/>
      <dgm:spPr/>
      <dgm:t>
        <a:bodyPr/>
        <a:lstStyle/>
        <a:p>
          <a:endParaRPr lang="es-CO"/>
        </a:p>
      </dgm:t>
    </dgm:pt>
    <dgm:pt modelId="{BDEF42F2-ECBC-4199-B725-84F7DA273331}">
      <dgm:prSet phldrT="[Texto]"/>
      <dgm:spPr/>
      <dgm:t>
        <a:bodyPr/>
        <a:lstStyle/>
        <a:p>
          <a:pPr algn="ctr"/>
          <a:r>
            <a:rPr lang="es-CO" dirty="0"/>
            <a:t>Debe ser realizada por personal idóneo</a:t>
          </a:r>
        </a:p>
      </dgm:t>
    </dgm:pt>
    <dgm:pt modelId="{A8240F9A-0CB2-434F-AC11-BAC0FEA27B03}" type="sibTrans" cxnId="{FE8A3B28-277E-4A9E-9EA0-F4F688C6E5D3}">
      <dgm:prSet/>
      <dgm:spPr/>
      <dgm:t>
        <a:bodyPr/>
        <a:lstStyle/>
        <a:p>
          <a:endParaRPr lang="es-CO"/>
        </a:p>
      </dgm:t>
    </dgm:pt>
    <dgm:pt modelId="{8AF5A5A1-3F64-49D6-9548-42F00ADD0A39}" type="parTrans" cxnId="{FE8A3B28-277E-4A9E-9EA0-F4F688C6E5D3}">
      <dgm:prSet/>
      <dgm:spPr/>
      <dgm:t>
        <a:bodyPr/>
        <a:lstStyle/>
        <a:p>
          <a:endParaRPr lang="es-CO"/>
        </a:p>
      </dgm:t>
    </dgm:pt>
    <dgm:pt modelId="{A801B115-B129-4CB7-915F-53A2D1054E02}" type="pres">
      <dgm:prSet presAssocID="{9F379E94-BBCC-47F8-89DC-4D8A4BE9DC4F}" presName="matrix" presStyleCnt="0">
        <dgm:presLayoutVars>
          <dgm:chMax val="1"/>
          <dgm:dir/>
          <dgm:resizeHandles val="exact"/>
        </dgm:presLayoutVars>
      </dgm:prSet>
      <dgm:spPr/>
    </dgm:pt>
    <dgm:pt modelId="{CED6896C-C72D-41B7-8051-9D3B0BA3E81A}" type="pres">
      <dgm:prSet presAssocID="{9F379E94-BBCC-47F8-89DC-4D8A4BE9DC4F}" presName="axisShape" presStyleLbl="bgShp" presStyleIdx="0" presStyleCnt="1"/>
      <dgm:spPr/>
    </dgm:pt>
    <dgm:pt modelId="{55F5AFCC-54FE-4F4B-A83F-9FD2F1F43B20}" type="pres">
      <dgm:prSet presAssocID="{9F379E94-BBCC-47F8-89DC-4D8A4BE9DC4F}" presName="rect1" presStyleLbl="node1" presStyleIdx="0" presStyleCnt="4">
        <dgm:presLayoutVars>
          <dgm:chMax val="0"/>
          <dgm:chPref val="0"/>
          <dgm:bulletEnabled val="1"/>
        </dgm:presLayoutVars>
      </dgm:prSet>
      <dgm:spPr/>
    </dgm:pt>
    <dgm:pt modelId="{FC76C497-F161-4CF9-B27D-C085D1ED99A1}" type="pres">
      <dgm:prSet presAssocID="{9F379E94-BBCC-47F8-89DC-4D8A4BE9DC4F}" presName="rect2" presStyleLbl="node1" presStyleIdx="1" presStyleCnt="4" custLinFactNeighborX="-2284" custLinFactNeighborY="991">
        <dgm:presLayoutVars>
          <dgm:chMax val="0"/>
          <dgm:chPref val="0"/>
          <dgm:bulletEnabled val="1"/>
        </dgm:presLayoutVars>
      </dgm:prSet>
      <dgm:spPr/>
    </dgm:pt>
    <dgm:pt modelId="{DF693429-BAE5-48EB-9688-412A6B4D1C03}" type="pres">
      <dgm:prSet presAssocID="{9F379E94-BBCC-47F8-89DC-4D8A4BE9DC4F}" presName="rect3" presStyleLbl="node1" presStyleIdx="2" presStyleCnt="4">
        <dgm:presLayoutVars>
          <dgm:chMax val="0"/>
          <dgm:chPref val="0"/>
          <dgm:bulletEnabled val="1"/>
        </dgm:presLayoutVars>
      </dgm:prSet>
      <dgm:spPr/>
    </dgm:pt>
    <dgm:pt modelId="{7AAD4116-4EB4-4142-B474-D72F98388A08}" type="pres">
      <dgm:prSet presAssocID="{9F379E94-BBCC-47F8-89DC-4D8A4BE9DC4F}" presName="rect4" presStyleLbl="node1" presStyleIdx="3" presStyleCnt="4">
        <dgm:presLayoutVars>
          <dgm:chMax val="0"/>
          <dgm:chPref val="0"/>
          <dgm:bulletEnabled val="1"/>
        </dgm:presLayoutVars>
      </dgm:prSet>
      <dgm:spPr/>
    </dgm:pt>
  </dgm:ptLst>
  <dgm:cxnLst>
    <dgm:cxn modelId="{4C5F160E-027F-4262-B612-C1D5424CF9EA}" srcId="{9F379E94-BBCC-47F8-89DC-4D8A4BE9DC4F}" destId="{BD584DF1-8B5E-4BA9-8266-CD830A657B8B}" srcOrd="0" destOrd="0" parTransId="{18136518-1EFC-4CDE-8C9E-9913E334A367}" sibTransId="{F265A856-B715-4E3B-9573-E122C5502D0E}"/>
    <dgm:cxn modelId="{88ECB4CC-199C-4BC9-ACB2-7600E70A4707}" srcId="{9F379E94-BBCC-47F8-89DC-4D8A4BE9DC4F}" destId="{D7A801B9-0CFC-4B06-A8FF-0820256486EE}" srcOrd="2" destOrd="0" parTransId="{30209701-E9E9-4149-A376-253199C482CA}" sibTransId="{D52BA936-82C2-438A-AF04-E1D34D149D01}"/>
    <dgm:cxn modelId="{FE8A3B28-277E-4A9E-9EA0-F4F688C6E5D3}" srcId="{9F379E94-BBCC-47F8-89DC-4D8A4BE9DC4F}" destId="{BDEF42F2-ECBC-4199-B725-84F7DA273331}" srcOrd="1" destOrd="0" parTransId="{8AF5A5A1-3F64-49D6-9548-42F00ADD0A39}" sibTransId="{A8240F9A-0CB2-434F-AC11-BAC0FEA27B03}"/>
    <dgm:cxn modelId="{7A411D7C-2589-4F0A-AA63-CB0AF95F7D49}" srcId="{9F379E94-BBCC-47F8-89DC-4D8A4BE9DC4F}" destId="{EFBEBB4E-8896-46D0-92C0-573B9B6E4656}" srcOrd="3" destOrd="0" parTransId="{80B79E03-5381-49BD-84DD-1CADF210A084}" sibTransId="{09C03F41-4EC0-4FFA-BD93-12BF55A53A1C}"/>
    <dgm:cxn modelId="{B139DBD0-C6FD-4C69-B7FD-1BA994945B3C}" type="presOf" srcId="{BD584DF1-8B5E-4BA9-8266-CD830A657B8B}" destId="{55F5AFCC-54FE-4F4B-A83F-9FD2F1F43B20}" srcOrd="0" destOrd="0" presId="urn:microsoft.com/office/officeart/2005/8/layout/matrix2"/>
    <dgm:cxn modelId="{F7329B56-AE92-4AF1-86C1-9929133A94F2}" type="presOf" srcId="{BDEF42F2-ECBC-4199-B725-84F7DA273331}" destId="{FC76C497-F161-4CF9-B27D-C085D1ED99A1}" srcOrd="0" destOrd="0" presId="urn:microsoft.com/office/officeart/2005/8/layout/matrix2"/>
    <dgm:cxn modelId="{919A631E-D9EA-4884-841E-FBB56F948F56}" type="presOf" srcId="{9F379E94-BBCC-47F8-89DC-4D8A4BE9DC4F}" destId="{A801B115-B129-4CB7-915F-53A2D1054E02}" srcOrd="0" destOrd="0" presId="urn:microsoft.com/office/officeart/2005/8/layout/matrix2"/>
    <dgm:cxn modelId="{16F6D7A3-E2B3-46E4-A701-E1BAD61D7999}" type="presOf" srcId="{D7A801B9-0CFC-4B06-A8FF-0820256486EE}" destId="{DF693429-BAE5-48EB-9688-412A6B4D1C03}" srcOrd="0" destOrd="0" presId="urn:microsoft.com/office/officeart/2005/8/layout/matrix2"/>
    <dgm:cxn modelId="{520D7818-A881-43B4-9F4B-0EAC3884446E}" type="presOf" srcId="{EFBEBB4E-8896-46D0-92C0-573B9B6E4656}" destId="{7AAD4116-4EB4-4142-B474-D72F98388A08}" srcOrd="0" destOrd="0" presId="urn:microsoft.com/office/officeart/2005/8/layout/matrix2"/>
    <dgm:cxn modelId="{0D4D24F1-9B2B-4E98-B569-40F0D52E84C8}" type="presParOf" srcId="{A801B115-B129-4CB7-915F-53A2D1054E02}" destId="{CED6896C-C72D-41B7-8051-9D3B0BA3E81A}" srcOrd="0" destOrd="0" presId="urn:microsoft.com/office/officeart/2005/8/layout/matrix2"/>
    <dgm:cxn modelId="{C4C41F1C-2DC1-4C66-9284-B84287547F83}" type="presParOf" srcId="{A801B115-B129-4CB7-915F-53A2D1054E02}" destId="{55F5AFCC-54FE-4F4B-A83F-9FD2F1F43B20}" srcOrd="1" destOrd="0" presId="urn:microsoft.com/office/officeart/2005/8/layout/matrix2"/>
    <dgm:cxn modelId="{CB264D9B-CAB9-4E90-8B35-469B3A9B8BA3}" type="presParOf" srcId="{A801B115-B129-4CB7-915F-53A2D1054E02}" destId="{FC76C497-F161-4CF9-B27D-C085D1ED99A1}" srcOrd="2" destOrd="0" presId="urn:microsoft.com/office/officeart/2005/8/layout/matrix2"/>
    <dgm:cxn modelId="{061ECEEB-6B76-46CF-8C7C-32E4E2770E70}" type="presParOf" srcId="{A801B115-B129-4CB7-915F-53A2D1054E02}" destId="{DF693429-BAE5-48EB-9688-412A6B4D1C03}" srcOrd="3" destOrd="0" presId="urn:microsoft.com/office/officeart/2005/8/layout/matrix2"/>
    <dgm:cxn modelId="{A67A8427-5447-4F41-A8F7-4737FA3E9A70}" type="presParOf" srcId="{A801B115-B129-4CB7-915F-53A2D1054E02}" destId="{7AAD4116-4EB4-4142-B474-D72F98388A08}"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582C36-A7A1-4C0E-B1E5-7189DEE1652D}"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s-CO"/>
        </a:p>
      </dgm:t>
    </dgm:pt>
    <dgm:pt modelId="{22903023-A9F6-440E-9752-9D1A9427256D}">
      <dgm:prSet phldrT="[Texto]"/>
      <dgm:spPr/>
      <dgm:t>
        <a:bodyPr/>
        <a:lstStyle/>
        <a:p>
          <a:r>
            <a:rPr lang="es-CO" dirty="0"/>
            <a:t>1</a:t>
          </a:r>
        </a:p>
      </dgm:t>
    </dgm:pt>
    <dgm:pt modelId="{07E56221-D1B0-4BF5-B35F-1DA86CA2029D}" type="parTrans" cxnId="{FDB4C555-4D9F-4C41-A9A9-7CBB050575E1}">
      <dgm:prSet/>
      <dgm:spPr/>
      <dgm:t>
        <a:bodyPr/>
        <a:lstStyle/>
        <a:p>
          <a:endParaRPr lang="es-CO"/>
        </a:p>
      </dgm:t>
    </dgm:pt>
    <dgm:pt modelId="{E688D1D2-5463-4717-B6A1-8EEB7E024CB8}" type="sibTrans" cxnId="{FDB4C555-4D9F-4C41-A9A9-7CBB050575E1}">
      <dgm:prSet/>
      <dgm:spPr/>
      <dgm:t>
        <a:bodyPr/>
        <a:lstStyle/>
        <a:p>
          <a:endParaRPr lang="es-CO"/>
        </a:p>
      </dgm:t>
    </dgm:pt>
    <dgm:pt modelId="{CD59C175-ABA3-4177-A4C9-DF6E55552B82}">
      <dgm:prSet phldrT="[Texto]"/>
      <dgm:spPr/>
      <dgm:t>
        <a:bodyPr/>
        <a:lstStyle/>
        <a:p>
          <a:r>
            <a:rPr lang="es-CO" dirty="0"/>
            <a:t>Identificar los peligros, evaluar y valorar los riesgos y establecer los respectivos controles </a:t>
          </a:r>
        </a:p>
      </dgm:t>
    </dgm:pt>
    <dgm:pt modelId="{AAB48238-4A5A-43A1-BD09-C296EF94DE2A}" type="parTrans" cxnId="{CFE02A19-9A1E-4294-954C-84E1EF6E2908}">
      <dgm:prSet/>
      <dgm:spPr/>
      <dgm:t>
        <a:bodyPr/>
        <a:lstStyle/>
        <a:p>
          <a:endParaRPr lang="es-CO"/>
        </a:p>
      </dgm:t>
    </dgm:pt>
    <dgm:pt modelId="{817D67E8-32B9-460F-BC7F-562913E87871}" type="sibTrans" cxnId="{CFE02A19-9A1E-4294-954C-84E1EF6E2908}">
      <dgm:prSet/>
      <dgm:spPr/>
      <dgm:t>
        <a:bodyPr/>
        <a:lstStyle/>
        <a:p>
          <a:endParaRPr lang="es-CO"/>
        </a:p>
      </dgm:t>
    </dgm:pt>
    <dgm:pt modelId="{AB422CE2-673F-45A2-953C-83532E89C516}">
      <dgm:prSet phldrT="[Texto]"/>
      <dgm:spPr/>
      <dgm:t>
        <a:bodyPr/>
        <a:lstStyle/>
        <a:p>
          <a:r>
            <a:rPr lang="es-CO" dirty="0"/>
            <a:t>2</a:t>
          </a:r>
        </a:p>
      </dgm:t>
    </dgm:pt>
    <dgm:pt modelId="{434D2B52-EE19-45E5-90F4-D8A6704B5D11}" type="parTrans" cxnId="{F20ADB3C-BB8B-4BD1-B68F-B8D26FA87A47}">
      <dgm:prSet/>
      <dgm:spPr/>
      <dgm:t>
        <a:bodyPr/>
        <a:lstStyle/>
        <a:p>
          <a:endParaRPr lang="es-CO"/>
        </a:p>
      </dgm:t>
    </dgm:pt>
    <dgm:pt modelId="{C2B67C2B-2CDE-4F0B-BB2D-1AD3A80CD9C0}" type="sibTrans" cxnId="{F20ADB3C-BB8B-4BD1-B68F-B8D26FA87A47}">
      <dgm:prSet/>
      <dgm:spPr/>
      <dgm:t>
        <a:bodyPr/>
        <a:lstStyle/>
        <a:p>
          <a:endParaRPr lang="es-CO"/>
        </a:p>
      </dgm:t>
    </dgm:pt>
    <dgm:pt modelId="{00B7C49D-073F-48A4-94EE-234FCA39CD98}">
      <dgm:prSet phldrT="[Texto]"/>
      <dgm:spPr/>
      <dgm:t>
        <a:bodyPr/>
        <a:lstStyle/>
        <a:p>
          <a:r>
            <a:rPr lang="es-CO" dirty="0"/>
            <a:t>Proteger la seguridad y salud de todos los trabajadores, mediante la mejora continua del Sistema de Gestión de la Seguridad y Salud en el Trabajo SG SST en la empresa   </a:t>
          </a:r>
        </a:p>
      </dgm:t>
    </dgm:pt>
    <dgm:pt modelId="{CC377657-5438-4A2F-8ACE-72A4B683CE09}" type="parTrans" cxnId="{E99FA632-DDC1-42E2-B891-B8BDBB773F69}">
      <dgm:prSet/>
      <dgm:spPr/>
      <dgm:t>
        <a:bodyPr/>
        <a:lstStyle/>
        <a:p>
          <a:endParaRPr lang="es-CO"/>
        </a:p>
      </dgm:t>
    </dgm:pt>
    <dgm:pt modelId="{2A70EC96-1DCD-4C7D-B0BA-0139CA1248E1}" type="sibTrans" cxnId="{E99FA632-DDC1-42E2-B891-B8BDBB773F69}">
      <dgm:prSet/>
      <dgm:spPr/>
      <dgm:t>
        <a:bodyPr/>
        <a:lstStyle/>
        <a:p>
          <a:endParaRPr lang="es-CO"/>
        </a:p>
      </dgm:t>
    </dgm:pt>
    <dgm:pt modelId="{1D458DC6-550C-44C3-9A9E-91E9DD46B929}">
      <dgm:prSet phldrT="[Texto]"/>
      <dgm:spPr/>
      <dgm:t>
        <a:bodyPr/>
        <a:lstStyle/>
        <a:p>
          <a:r>
            <a:rPr lang="es-CO" dirty="0"/>
            <a:t>3</a:t>
          </a:r>
        </a:p>
      </dgm:t>
    </dgm:pt>
    <dgm:pt modelId="{F9FD144B-9B4F-4FB3-BF29-E2DBC3CCBF51}" type="parTrans" cxnId="{2671F762-4602-49A8-B058-0E6D74220A3B}">
      <dgm:prSet/>
      <dgm:spPr/>
      <dgm:t>
        <a:bodyPr/>
        <a:lstStyle/>
        <a:p>
          <a:endParaRPr lang="es-CO"/>
        </a:p>
      </dgm:t>
    </dgm:pt>
    <dgm:pt modelId="{5278385A-37C6-425A-855B-03BA64ECB961}" type="sibTrans" cxnId="{2671F762-4602-49A8-B058-0E6D74220A3B}">
      <dgm:prSet/>
      <dgm:spPr/>
      <dgm:t>
        <a:bodyPr/>
        <a:lstStyle/>
        <a:p>
          <a:endParaRPr lang="es-CO"/>
        </a:p>
      </dgm:t>
    </dgm:pt>
    <dgm:pt modelId="{1669D110-C414-4FCC-AEBF-4AC1B319FEAC}">
      <dgm:prSet phldrT="[Texto]"/>
      <dgm:spPr/>
      <dgm:t>
        <a:bodyPr/>
        <a:lstStyle/>
        <a:p>
          <a:r>
            <a:rPr lang="es-CO" dirty="0"/>
            <a:t>Cumplir la normatividad nacional vigente aplicable en materia de riesgos laborales. </a:t>
          </a:r>
        </a:p>
      </dgm:t>
    </dgm:pt>
    <dgm:pt modelId="{32D851D6-E88A-4005-97AE-B56E3E3A69DB}" type="parTrans" cxnId="{F1ACD065-A29C-4EF6-834B-159E7DC03642}">
      <dgm:prSet/>
      <dgm:spPr/>
      <dgm:t>
        <a:bodyPr/>
        <a:lstStyle/>
        <a:p>
          <a:endParaRPr lang="es-CO"/>
        </a:p>
      </dgm:t>
    </dgm:pt>
    <dgm:pt modelId="{D2861895-7754-4D26-A444-7C7225CAAD21}" type="sibTrans" cxnId="{F1ACD065-A29C-4EF6-834B-159E7DC03642}">
      <dgm:prSet/>
      <dgm:spPr/>
      <dgm:t>
        <a:bodyPr/>
        <a:lstStyle/>
        <a:p>
          <a:endParaRPr lang="es-CO"/>
        </a:p>
      </dgm:t>
    </dgm:pt>
    <dgm:pt modelId="{E3B259CF-A285-4C25-8003-FC41AFE06C67}" type="pres">
      <dgm:prSet presAssocID="{3D582C36-A7A1-4C0E-B1E5-7189DEE1652D}" presName="linearFlow" presStyleCnt="0">
        <dgm:presLayoutVars>
          <dgm:dir/>
          <dgm:animLvl val="lvl"/>
          <dgm:resizeHandles val="exact"/>
        </dgm:presLayoutVars>
      </dgm:prSet>
      <dgm:spPr/>
    </dgm:pt>
    <dgm:pt modelId="{C0199D7D-8364-4C29-9DEA-91F7DD82A989}" type="pres">
      <dgm:prSet presAssocID="{22903023-A9F6-440E-9752-9D1A9427256D}" presName="composite" presStyleCnt="0"/>
      <dgm:spPr/>
    </dgm:pt>
    <dgm:pt modelId="{D807BBEE-4428-429F-A86A-4FC860212C40}" type="pres">
      <dgm:prSet presAssocID="{22903023-A9F6-440E-9752-9D1A9427256D}" presName="parentText" presStyleLbl="alignNode1" presStyleIdx="0" presStyleCnt="3">
        <dgm:presLayoutVars>
          <dgm:chMax val="1"/>
          <dgm:bulletEnabled val="1"/>
        </dgm:presLayoutVars>
      </dgm:prSet>
      <dgm:spPr/>
    </dgm:pt>
    <dgm:pt modelId="{2B70A0B1-880D-4A9A-8745-FCD55C405454}" type="pres">
      <dgm:prSet presAssocID="{22903023-A9F6-440E-9752-9D1A9427256D}" presName="descendantText" presStyleLbl="alignAcc1" presStyleIdx="0" presStyleCnt="3">
        <dgm:presLayoutVars>
          <dgm:bulletEnabled val="1"/>
        </dgm:presLayoutVars>
      </dgm:prSet>
      <dgm:spPr/>
    </dgm:pt>
    <dgm:pt modelId="{7EF97A5F-0CB8-40F8-B85E-89C5BA48D9B2}" type="pres">
      <dgm:prSet presAssocID="{E688D1D2-5463-4717-B6A1-8EEB7E024CB8}" presName="sp" presStyleCnt="0"/>
      <dgm:spPr/>
    </dgm:pt>
    <dgm:pt modelId="{54B42E6D-40BD-46EA-9905-8A992683AD8D}" type="pres">
      <dgm:prSet presAssocID="{AB422CE2-673F-45A2-953C-83532E89C516}" presName="composite" presStyleCnt="0"/>
      <dgm:spPr/>
    </dgm:pt>
    <dgm:pt modelId="{20926F60-27D9-44BD-9454-7E64BEA936A6}" type="pres">
      <dgm:prSet presAssocID="{AB422CE2-673F-45A2-953C-83532E89C516}" presName="parentText" presStyleLbl="alignNode1" presStyleIdx="1" presStyleCnt="3">
        <dgm:presLayoutVars>
          <dgm:chMax val="1"/>
          <dgm:bulletEnabled val="1"/>
        </dgm:presLayoutVars>
      </dgm:prSet>
      <dgm:spPr/>
    </dgm:pt>
    <dgm:pt modelId="{4740E7F6-2742-4DE7-A011-7987AF83CD14}" type="pres">
      <dgm:prSet presAssocID="{AB422CE2-673F-45A2-953C-83532E89C516}" presName="descendantText" presStyleLbl="alignAcc1" presStyleIdx="1" presStyleCnt="3">
        <dgm:presLayoutVars>
          <dgm:bulletEnabled val="1"/>
        </dgm:presLayoutVars>
      </dgm:prSet>
      <dgm:spPr/>
    </dgm:pt>
    <dgm:pt modelId="{1F83D0F1-08DC-4B23-A79D-B5F7644E40A4}" type="pres">
      <dgm:prSet presAssocID="{C2B67C2B-2CDE-4F0B-BB2D-1AD3A80CD9C0}" presName="sp" presStyleCnt="0"/>
      <dgm:spPr/>
    </dgm:pt>
    <dgm:pt modelId="{2C8C5607-2369-4C9F-9757-F33A35D21441}" type="pres">
      <dgm:prSet presAssocID="{1D458DC6-550C-44C3-9A9E-91E9DD46B929}" presName="composite" presStyleCnt="0"/>
      <dgm:spPr/>
    </dgm:pt>
    <dgm:pt modelId="{EDCD8090-BA13-409B-972E-10BF5F6343BD}" type="pres">
      <dgm:prSet presAssocID="{1D458DC6-550C-44C3-9A9E-91E9DD46B929}" presName="parentText" presStyleLbl="alignNode1" presStyleIdx="2" presStyleCnt="3">
        <dgm:presLayoutVars>
          <dgm:chMax val="1"/>
          <dgm:bulletEnabled val="1"/>
        </dgm:presLayoutVars>
      </dgm:prSet>
      <dgm:spPr/>
    </dgm:pt>
    <dgm:pt modelId="{28140B0B-1F95-42A6-8F1F-DA47956F2D63}" type="pres">
      <dgm:prSet presAssocID="{1D458DC6-550C-44C3-9A9E-91E9DD46B929}" presName="descendantText" presStyleLbl="alignAcc1" presStyleIdx="2" presStyleCnt="3">
        <dgm:presLayoutVars>
          <dgm:bulletEnabled val="1"/>
        </dgm:presLayoutVars>
      </dgm:prSet>
      <dgm:spPr/>
    </dgm:pt>
  </dgm:ptLst>
  <dgm:cxnLst>
    <dgm:cxn modelId="{8A6DEC1A-F684-4D88-9C06-EA8901EBFCE4}" type="presOf" srcId="{1D458DC6-550C-44C3-9A9E-91E9DD46B929}" destId="{EDCD8090-BA13-409B-972E-10BF5F6343BD}" srcOrd="0" destOrd="0" presId="urn:microsoft.com/office/officeart/2005/8/layout/chevron2"/>
    <dgm:cxn modelId="{F20ADB3C-BB8B-4BD1-B68F-B8D26FA87A47}" srcId="{3D582C36-A7A1-4C0E-B1E5-7189DEE1652D}" destId="{AB422CE2-673F-45A2-953C-83532E89C516}" srcOrd="1" destOrd="0" parTransId="{434D2B52-EE19-45E5-90F4-D8A6704B5D11}" sibTransId="{C2B67C2B-2CDE-4F0B-BB2D-1AD3A80CD9C0}"/>
    <dgm:cxn modelId="{0424A434-FD4E-4EED-A558-CD6E602E795B}" type="presOf" srcId="{CD59C175-ABA3-4177-A4C9-DF6E55552B82}" destId="{2B70A0B1-880D-4A9A-8745-FCD55C405454}" srcOrd="0" destOrd="0" presId="urn:microsoft.com/office/officeart/2005/8/layout/chevron2"/>
    <dgm:cxn modelId="{2671F762-4602-49A8-B058-0E6D74220A3B}" srcId="{3D582C36-A7A1-4C0E-B1E5-7189DEE1652D}" destId="{1D458DC6-550C-44C3-9A9E-91E9DD46B929}" srcOrd="2" destOrd="0" parTransId="{F9FD144B-9B4F-4FB3-BF29-E2DBC3CCBF51}" sibTransId="{5278385A-37C6-425A-855B-03BA64ECB961}"/>
    <dgm:cxn modelId="{6BE87A35-2C6F-46BC-B0EF-6A88D5EB8A91}" type="presOf" srcId="{00B7C49D-073F-48A4-94EE-234FCA39CD98}" destId="{4740E7F6-2742-4DE7-A011-7987AF83CD14}" srcOrd="0" destOrd="0" presId="urn:microsoft.com/office/officeart/2005/8/layout/chevron2"/>
    <dgm:cxn modelId="{FDB4C555-4D9F-4C41-A9A9-7CBB050575E1}" srcId="{3D582C36-A7A1-4C0E-B1E5-7189DEE1652D}" destId="{22903023-A9F6-440E-9752-9D1A9427256D}" srcOrd="0" destOrd="0" parTransId="{07E56221-D1B0-4BF5-B35F-1DA86CA2029D}" sibTransId="{E688D1D2-5463-4717-B6A1-8EEB7E024CB8}"/>
    <dgm:cxn modelId="{8E05304F-A5E6-482C-938E-E2DFF4173F24}" type="presOf" srcId="{3D582C36-A7A1-4C0E-B1E5-7189DEE1652D}" destId="{E3B259CF-A285-4C25-8003-FC41AFE06C67}" srcOrd="0" destOrd="0" presId="urn:microsoft.com/office/officeart/2005/8/layout/chevron2"/>
    <dgm:cxn modelId="{AA31EE7B-47E1-457F-9E6D-4EA19DE6F730}" type="presOf" srcId="{1669D110-C414-4FCC-AEBF-4AC1B319FEAC}" destId="{28140B0B-1F95-42A6-8F1F-DA47956F2D63}" srcOrd="0" destOrd="0" presId="urn:microsoft.com/office/officeart/2005/8/layout/chevron2"/>
    <dgm:cxn modelId="{F1ACD065-A29C-4EF6-834B-159E7DC03642}" srcId="{1D458DC6-550C-44C3-9A9E-91E9DD46B929}" destId="{1669D110-C414-4FCC-AEBF-4AC1B319FEAC}" srcOrd="0" destOrd="0" parTransId="{32D851D6-E88A-4005-97AE-B56E3E3A69DB}" sibTransId="{D2861895-7754-4D26-A444-7C7225CAAD21}"/>
    <dgm:cxn modelId="{F7AF0C5A-8E1F-43E8-9DC2-4F1B4EFB425F}" type="presOf" srcId="{22903023-A9F6-440E-9752-9D1A9427256D}" destId="{D807BBEE-4428-429F-A86A-4FC860212C40}" srcOrd="0" destOrd="0" presId="urn:microsoft.com/office/officeart/2005/8/layout/chevron2"/>
    <dgm:cxn modelId="{8B58F3A5-F8D4-42A1-9B34-B26DF6BF8E44}" type="presOf" srcId="{AB422CE2-673F-45A2-953C-83532E89C516}" destId="{20926F60-27D9-44BD-9454-7E64BEA936A6}" srcOrd="0" destOrd="0" presId="urn:microsoft.com/office/officeart/2005/8/layout/chevron2"/>
    <dgm:cxn modelId="{E99FA632-DDC1-42E2-B891-B8BDBB773F69}" srcId="{AB422CE2-673F-45A2-953C-83532E89C516}" destId="{00B7C49D-073F-48A4-94EE-234FCA39CD98}" srcOrd="0" destOrd="0" parTransId="{CC377657-5438-4A2F-8ACE-72A4B683CE09}" sibTransId="{2A70EC96-1DCD-4C7D-B0BA-0139CA1248E1}"/>
    <dgm:cxn modelId="{CFE02A19-9A1E-4294-954C-84E1EF6E2908}" srcId="{22903023-A9F6-440E-9752-9D1A9427256D}" destId="{CD59C175-ABA3-4177-A4C9-DF6E55552B82}" srcOrd="0" destOrd="0" parTransId="{AAB48238-4A5A-43A1-BD09-C296EF94DE2A}" sibTransId="{817D67E8-32B9-460F-BC7F-562913E87871}"/>
    <dgm:cxn modelId="{7726059D-02F9-4A6B-A981-04A5819E3AE0}" type="presParOf" srcId="{E3B259CF-A285-4C25-8003-FC41AFE06C67}" destId="{C0199D7D-8364-4C29-9DEA-91F7DD82A989}" srcOrd="0" destOrd="0" presId="urn:microsoft.com/office/officeart/2005/8/layout/chevron2"/>
    <dgm:cxn modelId="{A468B9B2-9596-46BF-8BB7-61A824D68BF5}" type="presParOf" srcId="{C0199D7D-8364-4C29-9DEA-91F7DD82A989}" destId="{D807BBEE-4428-429F-A86A-4FC860212C40}" srcOrd="0" destOrd="0" presId="urn:microsoft.com/office/officeart/2005/8/layout/chevron2"/>
    <dgm:cxn modelId="{16F603D3-D464-406E-90BC-BCAFDA5CF9CE}" type="presParOf" srcId="{C0199D7D-8364-4C29-9DEA-91F7DD82A989}" destId="{2B70A0B1-880D-4A9A-8745-FCD55C405454}" srcOrd="1" destOrd="0" presId="urn:microsoft.com/office/officeart/2005/8/layout/chevron2"/>
    <dgm:cxn modelId="{6773C0DC-EC77-49BB-9AB1-27C5CC02999C}" type="presParOf" srcId="{E3B259CF-A285-4C25-8003-FC41AFE06C67}" destId="{7EF97A5F-0CB8-40F8-B85E-89C5BA48D9B2}" srcOrd="1" destOrd="0" presId="urn:microsoft.com/office/officeart/2005/8/layout/chevron2"/>
    <dgm:cxn modelId="{D8CA513F-5EDD-4E43-907C-930F873D4F14}" type="presParOf" srcId="{E3B259CF-A285-4C25-8003-FC41AFE06C67}" destId="{54B42E6D-40BD-46EA-9905-8A992683AD8D}" srcOrd="2" destOrd="0" presId="urn:microsoft.com/office/officeart/2005/8/layout/chevron2"/>
    <dgm:cxn modelId="{4B297C08-A3B5-442A-84C4-14F3D11F1004}" type="presParOf" srcId="{54B42E6D-40BD-46EA-9905-8A992683AD8D}" destId="{20926F60-27D9-44BD-9454-7E64BEA936A6}" srcOrd="0" destOrd="0" presId="urn:microsoft.com/office/officeart/2005/8/layout/chevron2"/>
    <dgm:cxn modelId="{6BF784BB-5D60-49C8-96C1-0D9B72B48BB5}" type="presParOf" srcId="{54B42E6D-40BD-46EA-9905-8A992683AD8D}" destId="{4740E7F6-2742-4DE7-A011-7987AF83CD14}" srcOrd="1" destOrd="0" presId="urn:microsoft.com/office/officeart/2005/8/layout/chevron2"/>
    <dgm:cxn modelId="{DDFE19EC-E69F-44D2-8577-2C1616218697}" type="presParOf" srcId="{E3B259CF-A285-4C25-8003-FC41AFE06C67}" destId="{1F83D0F1-08DC-4B23-A79D-B5F7644E40A4}" srcOrd="3" destOrd="0" presId="urn:microsoft.com/office/officeart/2005/8/layout/chevron2"/>
    <dgm:cxn modelId="{09F2E7BE-9C9A-41AC-8A9B-83C9794ADCD8}" type="presParOf" srcId="{E3B259CF-A285-4C25-8003-FC41AFE06C67}" destId="{2C8C5607-2369-4C9F-9757-F33A35D21441}" srcOrd="4" destOrd="0" presId="urn:microsoft.com/office/officeart/2005/8/layout/chevron2"/>
    <dgm:cxn modelId="{65C61D81-2888-4F8C-8856-A4A1043AA95C}" type="presParOf" srcId="{2C8C5607-2369-4C9F-9757-F33A35D21441}" destId="{EDCD8090-BA13-409B-972E-10BF5F6343BD}" srcOrd="0" destOrd="0" presId="urn:microsoft.com/office/officeart/2005/8/layout/chevron2"/>
    <dgm:cxn modelId="{1AB966C6-C948-4D5D-A324-3882331F26A6}" type="presParOf" srcId="{2C8C5607-2369-4C9F-9757-F33A35D21441}" destId="{28140B0B-1F95-42A6-8F1F-DA47956F2D6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568E81-EB3C-4884-AC28-7CA84FB5A59D}" type="doc">
      <dgm:prSet loTypeId="urn:microsoft.com/office/officeart/2005/8/layout/process1" loCatId="process" qsTypeId="urn:microsoft.com/office/officeart/2005/8/quickstyle/simple1" qsCatId="simple" csTypeId="urn:microsoft.com/office/officeart/2005/8/colors/colorful1" csCatId="colorful" phldr="1"/>
      <dgm:spPr/>
    </dgm:pt>
    <dgm:pt modelId="{A9BFABCB-27D2-42A7-89AC-89AF9809EBA5}">
      <dgm:prSet phldrT="[Texto]"/>
      <dgm:spPr/>
      <dgm:t>
        <a:bodyPr/>
        <a:lstStyle/>
        <a:p>
          <a:r>
            <a:rPr lang="es-CO" dirty="0"/>
            <a:t>Disponer de canales que permitan recolectar inquietudes, ideas y aportes de los trabajadores. </a:t>
          </a:r>
        </a:p>
      </dgm:t>
    </dgm:pt>
    <dgm:pt modelId="{7E127399-B991-434C-B3D0-DE4F724CE608}" type="parTrans" cxnId="{C9E0F74C-67B8-465D-87FA-6D3E5CB312A8}">
      <dgm:prSet/>
      <dgm:spPr/>
      <dgm:t>
        <a:bodyPr/>
        <a:lstStyle/>
        <a:p>
          <a:endParaRPr lang="es-CO"/>
        </a:p>
      </dgm:t>
    </dgm:pt>
    <dgm:pt modelId="{4CEA834C-5D89-4A72-999E-66AD43620816}" type="sibTrans" cxnId="{C9E0F74C-67B8-465D-87FA-6D3E5CB312A8}">
      <dgm:prSet/>
      <dgm:spPr/>
      <dgm:t>
        <a:bodyPr/>
        <a:lstStyle/>
        <a:p>
          <a:endParaRPr lang="es-CO" dirty="0"/>
        </a:p>
      </dgm:t>
    </dgm:pt>
    <dgm:pt modelId="{883E0756-6F1C-441F-95B9-FC6529E11CCE}">
      <dgm:prSet phldrT="[Texto]"/>
      <dgm:spPr/>
      <dgm:t>
        <a:bodyPr/>
        <a:lstStyle/>
        <a:p>
          <a:r>
            <a:rPr lang="es-CO" dirty="0"/>
            <a:t>Garantizar que se dé a conocer el SG-SST a los trabajadores y contratistas </a:t>
          </a:r>
        </a:p>
      </dgm:t>
    </dgm:pt>
    <dgm:pt modelId="{F76FBCAB-68C9-4B16-B42A-6C27C46B18DB}" type="parTrans" cxnId="{D8573747-5C9B-4AD5-9021-C4D58DDB8289}">
      <dgm:prSet/>
      <dgm:spPr/>
      <dgm:t>
        <a:bodyPr/>
        <a:lstStyle/>
        <a:p>
          <a:endParaRPr lang="es-CO"/>
        </a:p>
      </dgm:t>
    </dgm:pt>
    <dgm:pt modelId="{2055B2CF-B7FB-460B-998B-9F3891DC6664}" type="sibTrans" cxnId="{D8573747-5C9B-4AD5-9021-C4D58DDB8289}">
      <dgm:prSet/>
      <dgm:spPr/>
      <dgm:t>
        <a:bodyPr/>
        <a:lstStyle/>
        <a:p>
          <a:endParaRPr lang="es-CO" dirty="0"/>
        </a:p>
      </dgm:t>
    </dgm:pt>
    <dgm:pt modelId="{5887A860-0181-4538-9407-0193C2DD14D8}">
      <dgm:prSet phldrT="[Texto]"/>
      <dgm:spPr/>
      <dgm:t>
        <a:bodyPr/>
        <a:lstStyle/>
        <a:p>
          <a:r>
            <a:rPr lang="es-CO" dirty="0"/>
            <a:t>Recibir, documentar y responder adecuadamente a las comunicaciones internas y externas</a:t>
          </a:r>
        </a:p>
      </dgm:t>
    </dgm:pt>
    <dgm:pt modelId="{6266705E-548A-41A3-AD26-F724BAA6993F}" type="parTrans" cxnId="{55864432-4F14-4D6A-B813-FF7BB8E73B7A}">
      <dgm:prSet/>
      <dgm:spPr/>
      <dgm:t>
        <a:bodyPr/>
        <a:lstStyle/>
        <a:p>
          <a:endParaRPr lang="es-CO"/>
        </a:p>
      </dgm:t>
    </dgm:pt>
    <dgm:pt modelId="{E4060138-C948-4A40-AFDF-376FDA01DB2B}" type="sibTrans" cxnId="{55864432-4F14-4D6A-B813-FF7BB8E73B7A}">
      <dgm:prSet/>
      <dgm:spPr/>
      <dgm:t>
        <a:bodyPr/>
        <a:lstStyle/>
        <a:p>
          <a:endParaRPr lang="es-CO"/>
        </a:p>
      </dgm:t>
    </dgm:pt>
    <dgm:pt modelId="{15A23E77-9C37-4766-95DD-EB443B841436}" type="pres">
      <dgm:prSet presAssocID="{94568E81-EB3C-4884-AC28-7CA84FB5A59D}" presName="Name0" presStyleCnt="0">
        <dgm:presLayoutVars>
          <dgm:dir/>
          <dgm:resizeHandles val="exact"/>
        </dgm:presLayoutVars>
      </dgm:prSet>
      <dgm:spPr/>
    </dgm:pt>
    <dgm:pt modelId="{058B48F0-47E0-4AE4-B056-6AED983B9D01}" type="pres">
      <dgm:prSet presAssocID="{A9BFABCB-27D2-42A7-89AC-89AF9809EBA5}" presName="node" presStyleLbl="node1" presStyleIdx="0" presStyleCnt="3">
        <dgm:presLayoutVars>
          <dgm:bulletEnabled val="1"/>
        </dgm:presLayoutVars>
      </dgm:prSet>
      <dgm:spPr/>
    </dgm:pt>
    <dgm:pt modelId="{7FE1ED52-9526-40E6-A6C5-65B8FADA9BFA}" type="pres">
      <dgm:prSet presAssocID="{4CEA834C-5D89-4A72-999E-66AD43620816}" presName="sibTrans" presStyleLbl="sibTrans2D1" presStyleIdx="0" presStyleCnt="2"/>
      <dgm:spPr/>
    </dgm:pt>
    <dgm:pt modelId="{9CA21D77-FB03-43B1-BF9E-8879113E2513}" type="pres">
      <dgm:prSet presAssocID="{4CEA834C-5D89-4A72-999E-66AD43620816}" presName="connectorText" presStyleLbl="sibTrans2D1" presStyleIdx="0" presStyleCnt="2"/>
      <dgm:spPr/>
    </dgm:pt>
    <dgm:pt modelId="{D5CCB1AD-D166-4592-B4EB-7507428C4748}" type="pres">
      <dgm:prSet presAssocID="{883E0756-6F1C-441F-95B9-FC6529E11CCE}" presName="node" presStyleLbl="node1" presStyleIdx="1" presStyleCnt="3">
        <dgm:presLayoutVars>
          <dgm:bulletEnabled val="1"/>
        </dgm:presLayoutVars>
      </dgm:prSet>
      <dgm:spPr/>
    </dgm:pt>
    <dgm:pt modelId="{0853C88F-20BC-46DE-80CB-20980F6272E6}" type="pres">
      <dgm:prSet presAssocID="{2055B2CF-B7FB-460B-998B-9F3891DC6664}" presName="sibTrans" presStyleLbl="sibTrans2D1" presStyleIdx="1" presStyleCnt="2"/>
      <dgm:spPr/>
    </dgm:pt>
    <dgm:pt modelId="{6FD3295E-F564-42A5-81E5-98460D724D02}" type="pres">
      <dgm:prSet presAssocID="{2055B2CF-B7FB-460B-998B-9F3891DC6664}" presName="connectorText" presStyleLbl="sibTrans2D1" presStyleIdx="1" presStyleCnt="2"/>
      <dgm:spPr/>
    </dgm:pt>
    <dgm:pt modelId="{8C4C8E99-18D5-4908-A5AC-93E6255103ED}" type="pres">
      <dgm:prSet presAssocID="{5887A860-0181-4538-9407-0193C2DD14D8}" presName="node" presStyleLbl="node1" presStyleIdx="2" presStyleCnt="3">
        <dgm:presLayoutVars>
          <dgm:bulletEnabled val="1"/>
        </dgm:presLayoutVars>
      </dgm:prSet>
      <dgm:spPr/>
    </dgm:pt>
  </dgm:ptLst>
  <dgm:cxnLst>
    <dgm:cxn modelId="{0CA89FD8-0774-437D-8534-C78C4E546E55}" type="presOf" srcId="{2055B2CF-B7FB-460B-998B-9F3891DC6664}" destId="{6FD3295E-F564-42A5-81E5-98460D724D02}" srcOrd="1" destOrd="0" presId="urn:microsoft.com/office/officeart/2005/8/layout/process1"/>
    <dgm:cxn modelId="{55864432-4F14-4D6A-B813-FF7BB8E73B7A}" srcId="{94568E81-EB3C-4884-AC28-7CA84FB5A59D}" destId="{5887A860-0181-4538-9407-0193C2DD14D8}" srcOrd="2" destOrd="0" parTransId="{6266705E-548A-41A3-AD26-F724BAA6993F}" sibTransId="{E4060138-C948-4A40-AFDF-376FDA01DB2B}"/>
    <dgm:cxn modelId="{BAF48894-EC93-4386-B732-C332E1709198}" type="presOf" srcId="{883E0756-6F1C-441F-95B9-FC6529E11CCE}" destId="{D5CCB1AD-D166-4592-B4EB-7507428C4748}" srcOrd="0" destOrd="0" presId="urn:microsoft.com/office/officeart/2005/8/layout/process1"/>
    <dgm:cxn modelId="{CDAA7A9C-BCA7-4DC2-BC18-7435AFAB7A6C}" type="presOf" srcId="{A9BFABCB-27D2-42A7-89AC-89AF9809EBA5}" destId="{058B48F0-47E0-4AE4-B056-6AED983B9D01}" srcOrd="0" destOrd="0" presId="urn:microsoft.com/office/officeart/2005/8/layout/process1"/>
    <dgm:cxn modelId="{086BDE05-FF2A-46D7-B516-BD3729B44A27}" type="presOf" srcId="{5887A860-0181-4538-9407-0193C2DD14D8}" destId="{8C4C8E99-18D5-4908-A5AC-93E6255103ED}" srcOrd="0" destOrd="0" presId="urn:microsoft.com/office/officeart/2005/8/layout/process1"/>
    <dgm:cxn modelId="{8D315DD2-2C13-47DC-9751-26C32D8EAA69}" type="presOf" srcId="{94568E81-EB3C-4884-AC28-7CA84FB5A59D}" destId="{15A23E77-9C37-4766-95DD-EB443B841436}" srcOrd="0" destOrd="0" presId="urn:microsoft.com/office/officeart/2005/8/layout/process1"/>
    <dgm:cxn modelId="{C9E0F74C-67B8-465D-87FA-6D3E5CB312A8}" srcId="{94568E81-EB3C-4884-AC28-7CA84FB5A59D}" destId="{A9BFABCB-27D2-42A7-89AC-89AF9809EBA5}" srcOrd="0" destOrd="0" parTransId="{7E127399-B991-434C-B3D0-DE4F724CE608}" sibTransId="{4CEA834C-5D89-4A72-999E-66AD43620816}"/>
    <dgm:cxn modelId="{507C1730-0E27-4EFD-B3CF-8FD5BC312184}" type="presOf" srcId="{4CEA834C-5D89-4A72-999E-66AD43620816}" destId="{7FE1ED52-9526-40E6-A6C5-65B8FADA9BFA}" srcOrd="0" destOrd="0" presId="urn:microsoft.com/office/officeart/2005/8/layout/process1"/>
    <dgm:cxn modelId="{28035872-D958-4937-A6E0-DF72444275F4}" type="presOf" srcId="{2055B2CF-B7FB-460B-998B-9F3891DC6664}" destId="{0853C88F-20BC-46DE-80CB-20980F6272E6}" srcOrd="0" destOrd="0" presId="urn:microsoft.com/office/officeart/2005/8/layout/process1"/>
    <dgm:cxn modelId="{D8573747-5C9B-4AD5-9021-C4D58DDB8289}" srcId="{94568E81-EB3C-4884-AC28-7CA84FB5A59D}" destId="{883E0756-6F1C-441F-95B9-FC6529E11CCE}" srcOrd="1" destOrd="0" parTransId="{F76FBCAB-68C9-4B16-B42A-6C27C46B18DB}" sibTransId="{2055B2CF-B7FB-460B-998B-9F3891DC6664}"/>
    <dgm:cxn modelId="{ABF194FF-DADE-4D8E-B5D3-058539610559}" type="presOf" srcId="{4CEA834C-5D89-4A72-999E-66AD43620816}" destId="{9CA21D77-FB03-43B1-BF9E-8879113E2513}" srcOrd="1" destOrd="0" presId="urn:microsoft.com/office/officeart/2005/8/layout/process1"/>
    <dgm:cxn modelId="{FB2FEA46-9E71-4340-BC61-B2EA67F9DCF7}" type="presParOf" srcId="{15A23E77-9C37-4766-95DD-EB443B841436}" destId="{058B48F0-47E0-4AE4-B056-6AED983B9D01}" srcOrd="0" destOrd="0" presId="urn:microsoft.com/office/officeart/2005/8/layout/process1"/>
    <dgm:cxn modelId="{F7598134-A867-48CD-90FD-60D17B55EB9E}" type="presParOf" srcId="{15A23E77-9C37-4766-95DD-EB443B841436}" destId="{7FE1ED52-9526-40E6-A6C5-65B8FADA9BFA}" srcOrd="1" destOrd="0" presId="urn:microsoft.com/office/officeart/2005/8/layout/process1"/>
    <dgm:cxn modelId="{A305E9BD-274B-4113-AFA6-537D4EB9B896}" type="presParOf" srcId="{7FE1ED52-9526-40E6-A6C5-65B8FADA9BFA}" destId="{9CA21D77-FB03-43B1-BF9E-8879113E2513}" srcOrd="0" destOrd="0" presId="urn:microsoft.com/office/officeart/2005/8/layout/process1"/>
    <dgm:cxn modelId="{5D900409-ECB9-485A-8645-B8674F668F3E}" type="presParOf" srcId="{15A23E77-9C37-4766-95DD-EB443B841436}" destId="{D5CCB1AD-D166-4592-B4EB-7507428C4748}" srcOrd="2" destOrd="0" presId="urn:microsoft.com/office/officeart/2005/8/layout/process1"/>
    <dgm:cxn modelId="{EA0C7122-A34B-4259-98C3-20E9F5A7ADC5}" type="presParOf" srcId="{15A23E77-9C37-4766-95DD-EB443B841436}" destId="{0853C88F-20BC-46DE-80CB-20980F6272E6}" srcOrd="3" destOrd="0" presId="urn:microsoft.com/office/officeart/2005/8/layout/process1"/>
    <dgm:cxn modelId="{55E1A817-4469-4713-BC05-E65C8512A632}" type="presParOf" srcId="{0853C88F-20BC-46DE-80CB-20980F6272E6}" destId="{6FD3295E-F564-42A5-81E5-98460D724D02}" srcOrd="0" destOrd="0" presId="urn:microsoft.com/office/officeart/2005/8/layout/process1"/>
    <dgm:cxn modelId="{C43BC8C4-067C-4A5D-9E47-803B77A4C797}" type="presParOf" srcId="{15A23E77-9C37-4766-95DD-EB443B841436}" destId="{8C4C8E99-18D5-4908-A5AC-93E6255103ED}"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6896C-C72D-41B7-8051-9D3B0BA3E81A}">
      <dsp:nvSpPr>
        <dsp:cNvPr id="0" name=""/>
        <dsp:cNvSpPr/>
      </dsp:nvSpPr>
      <dsp:spPr>
        <a:xfrm>
          <a:off x="1192290" y="0"/>
          <a:ext cx="3888432" cy="3888432"/>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F5AFCC-54FE-4F4B-A83F-9FD2F1F43B20}">
      <dsp:nvSpPr>
        <dsp:cNvPr id="0" name=""/>
        <dsp:cNvSpPr/>
      </dsp:nvSpPr>
      <dsp:spPr>
        <a:xfrm>
          <a:off x="1445038" y="252748"/>
          <a:ext cx="1555372" cy="155537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CO" sz="1300" kern="1200" dirty="0"/>
            <a:t>Se realiza con el fin de identificar las prioridades en SST</a:t>
          </a:r>
        </a:p>
      </dsp:txBody>
      <dsp:txXfrm>
        <a:off x="1520965" y="328675"/>
        <a:ext cx="1403518" cy="1403518"/>
      </dsp:txXfrm>
    </dsp:sp>
    <dsp:sp modelId="{FC76C497-F161-4CF9-B27D-C085D1ED99A1}">
      <dsp:nvSpPr>
        <dsp:cNvPr id="0" name=""/>
        <dsp:cNvSpPr/>
      </dsp:nvSpPr>
      <dsp:spPr>
        <a:xfrm>
          <a:off x="3237076" y="268161"/>
          <a:ext cx="1555372" cy="155537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CO" sz="1300" kern="1200" dirty="0"/>
            <a:t>Debe ser realizada por personal idóneo</a:t>
          </a:r>
        </a:p>
      </dsp:txBody>
      <dsp:txXfrm>
        <a:off x="3313003" y="344088"/>
        <a:ext cx="1403518" cy="1403518"/>
      </dsp:txXfrm>
    </dsp:sp>
    <dsp:sp modelId="{DF693429-BAE5-48EB-9688-412A6B4D1C03}">
      <dsp:nvSpPr>
        <dsp:cNvPr id="0" name=""/>
        <dsp:cNvSpPr/>
      </dsp:nvSpPr>
      <dsp:spPr>
        <a:xfrm>
          <a:off x="1445038" y="2080311"/>
          <a:ext cx="1555372" cy="155537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CO" sz="1300" kern="1200" dirty="0"/>
            <a:t>Ayuda a establecer el plan de trabajo anual o para la actualización del existente.</a:t>
          </a:r>
        </a:p>
        <a:p>
          <a:pPr marL="0" lvl="0" indent="0" algn="ctr" defTabSz="577850">
            <a:lnSpc>
              <a:spcPct val="90000"/>
            </a:lnSpc>
            <a:spcBef>
              <a:spcPct val="0"/>
            </a:spcBef>
            <a:spcAft>
              <a:spcPct val="35000"/>
            </a:spcAft>
            <a:buNone/>
          </a:pPr>
          <a:endParaRPr lang="es-CO" sz="1300" kern="1200" dirty="0"/>
        </a:p>
      </dsp:txBody>
      <dsp:txXfrm>
        <a:off x="1520965" y="2156238"/>
        <a:ext cx="1403518" cy="1403518"/>
      </dsp:txXfrm>
    </dsp:sp>
    <dsp:sp modelId="{7AAD4116-4EB4-4142-B474-D72F98388A08}">
      <dsp:nvSpPr>
        <dsp:cNvPr id="0" name=""/>
        <dsp:cNvSpPr/>
      </dsp:nvSpPr>
      <dsp:spPr>
        <a:xfrm>
          <a:off x="3272601" y="2080311"/>
          <a:ext cx="1555372" cy="155537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CO" sz="1300" kern="1200" dirty="0"/>
            <a:t>De conformidad con la normatividad vigente.</a:t>
          </a:r>
        </a:p>
      </dsp:txBody>
      <dsp:txXfrm>
        <a:off x="3348528" y="2156238"/>
        <a:ext cx="1403518" cy="14035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07BBEE-4428-429F-A86A-4FC860212C40}">
      <dsp:nvSpPr>
        <dsp:cNvPr id="0" name=""/>
        <dsp:cNvSpPr/>
      </dsp:nvSpPr>
      <dsp:spPr>
        <a:xfrm rot="5400000">
          <a:off x="-174849" y="176189"/>
          <a:ext cx="1165664" cy="815965"/>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CO" sz="2400" kern="1200" dirty="0"/>
            <a:t>1</a:t>
          </a:r>
        </a:p>
      </dsp:txBody>
      <dsp:txXfrm rot="-5400000">
        <a:off x="1" y="409323"/>
        <a:ext cx="815965" cy="349699"/>
      </dsp:txXfrm>
    </dsp:sp>
    <dsp:sp modelId="{2B70A0B1-880D-4A9A-8745-FCD55C405454}">
      <dsp:nvSpPr>
        <dsp:cNvPr id="0" name=""/>
        <dsp:cNvSpPr/>
      </dsp:nvSpPr>
      <dsp:spPr>
        <a:xfrm rot="5400000">
          <a:off x="3953577" y="-3136272"/>
          <a:ext cx="757682" cy="7032906"/>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CO" sz="1600" kern="1200" dirty="0"/>
            <a:t>Identificar los peligros, evaluar y valorar los riesgos y establecer los respectivos controles </a:t>
          </a:r>
        </a:p>
      </dsp:txBody>
      <dsp:txXfrm rot="-5400000">
        <a:off x="815966" y="38326"/>
        <a:ext cx="6995919" cy="683708"/>
      </dsp:txXfrm>
    </dsp:sp>
    <dsp:sp modelId="{20926F60-27D9-44BD-9454-7E64BEA936A6}">
      <dsp:nvSpPr>
        <dsp:cNvPr id="0" name=""/>
        <dsp:cNvSpPr/>
      </dsp:nvSpPr>
      <dsp:spPr>
        <a:xfrm rot="5400000">
          <a:off x="-174849" y="1140189"/>
          <a:ext cx="1165664" cy="815965"/>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CO" sz="2400" kern="1200" dirty="0"/>
            <a:t>2</a:t>
          </a:r>
        </a:p>
      </dsp:txBody>
      <dsp:txXfrm rot="-5400000">
        <a:off x="1" y="1373323"/>
        <a:ext cx="815965" cy="349699"/>
      </dsp:txXfrm>
    </dsp:sp>
    <dsp:sp modelId="{4740E7F6-2742-4DE7-A011-7987AF83CD14}">
      <dsp:nvSpPr>
        <dsp:cNvPr id="0" name=""/>
        <dsp:cNvSpPr/>
      </dsp:nvSpPr>
      <dsp:spPr>
        <a:xfrm rot="5400000">
          <a:off x="3953577" y="-2172272"/>
          <a:ext cx="757682" cy="7032906"/>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CO" sz="1600" kern="1200" dirty="0"/>
            <a:t>Proteger la seguridad y salud de todos los trabajadores, mediante la mejora continua del Sistema de Gestión de la Seguridad y Salud en el Trabajo SG SST en la empresa   </a:t>
          </a:r>
        </a:p>
      </dsp:txBody>
      <dsp:txXfrm rot="-5400000">
        <a:off x="815966" y="1002326"/>
        <a:ext cx="6995919" cy="683708"/>
      </dsp:txXfrm>
    </dsp:sp>
    <dsp:sp modelId="{EDCD8090-BA13-409B-972E-10BF5F6343BD}">
      <dsp:nvSpPr>
        <dsp:cNvPr id="0" name=""/>
        <dsp:cNvSpPr/>
      </dsp:nvSpPr>
      <dsp:spPr>
        <a:xfrm rot="5400000">
          <a:off x="-174849" y="2104189"/>
          <a:ext cx="1165664" cy="815965"/>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CO" sz="2400" kern="1200" dirty="0"/>
            <a:t>3</a:t>
          </a:r>
        </a:p>
      </dsp:txBody>
      <dsp:txXfrm rot="-5400000">
        <a:off x="1" y="2337323"/>
        <a:ext cx="815965" cy="349699"/>
      </dsp:txXfrm>
    </dsp:sp>
    <dsp:sp modelId="{28140B0B-1F95-42A6-8F1F-DA47956F2D63}">
      <dsp:nvSpPr>
        <dsp:cNvPr id="0" name=""/>
        <dsp:cNvSpPr/>
      </dsp:nvSpPr>
      <dsp:spPr>
        <a:xfrm rot="5400000">
          <a:off x="3953577" y="-1208272"/>
          <a:ext cx="757682" cy="7032906"/>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CO" sz="1600" kern="1200" dirty="0"/>
            <a:t>Cumplir la normatividad nacional vigente aplicable en materia de riesgos laborales. </a:t>
          </a:r>
        </a:p>
      </dsp:txBody>
      <dsp:txXfrm rot="-5400000">
        <a:off x="815966" y="1966326"/>
        <a:ext cx="6995919" cy="6837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8B48F0-47E0-4AE4-B056-6AED983B9D01}">
      <dsp:nvSpPr>
        <dsp:cNvPr id="0" name=""/>
        <dsp:cNvSpPr/>
      </dsp:nvSpPr>
      <dsp:spPr>
        <a:xfrm>
          <a:off x="6898" y="1077762"/>
          <a:ext cx="2061861" cy="216495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t>Disponer de canales que permitan recolectar inquietudes, ideas y aportes de los trabajadores. </a:t>
          </a:r>
        </a:p>
      </dsp:txBody>
      <dsp:txXfrm>
        <a:off x="67288" y="1138152"/>
        <a:ext cx="1941081" cy="2044174"/>
      </dsp:txXfrm>
    </dsp:sp>
    <dsp:sp modelId="{7FE1ED52-9526-40E6-A6C5-65B8FADA9BFA}">
      <dsp:nvSpPr>
        <dsp:cNvPr id="0" name=""/>
        <dsp:cNvSpPr/>
      </dsp:nvSpPr>
      <dsp:spPr>
        <a:xfrm>
          <a:off x="2274946" y="1904569"/>
          <a:ext cx="437114" cy="51134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O" sz="1400" kern="1200" dirty="0"/>
        </a:p>
      </dsp:txBody>
      <dsp:txXfrm>
        <a:off x="2274946" y="2006837"/>
        <a:ext cx="305980" cy="306805"/>
      </dsp:txXfrm>
    </dsp:sp>
    <dsp:sp modelId="{D5CCB1AD-D166-4592-B4EB-7507428C4748}">
      <dsp:nvSpPr>
        <dsp:cNvPr id="0" name=""/>
        <dsp:cNvSpPr/>
      </dsp:nvSpPr>
      <dsp:spPr>
        <a:xfrm>
          <a:off x="2893505" y="1077762"/>
          <a:ext cx="2061861" cy="216495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t>Garantizar que se dé a conocer el SG-SST a los trabajadores y contratistas </a:t>
          </a:r>
        </a:p>
      </dsp:txBody>
      <dsp:txXfrm>
        <a:off x="2953895" y="1138152"/>
        <a:ext cx="1941081" cy="2044174"/>
      </dsp:txXfrm>
    </dsp:sp>
    <dsp:sp modelId="{0853C88F-20BC-46DE-80CB-20980F6272E6}">
      <dsp:nvSpPr>
        <dsp:cNvPr id="0" name=""/>
        <dsp:cNvSpPr/>
      </dsp:nvSpPr>
      <dsp:spPr>
        <a:xfrm>
          <a:off x="5161553" y="1904569"/>
          <a:ext cx="437114" cy="51134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O" sz="1400" kern="1200" dirty="0"/>
        </a:p>
      </dsp:txBody>
      <dsp:txXfrm>
        <a:off x="5161553" y="2006837"/>
        <a:ext cx="305980" cy="306805"/>
      </dsp:txXfrm>
    </dsp:sp>
    <dsp:sp modelId="{8C4C8E99-18D5-4908-A5AC-93E6255103ED}">
      <dsp:nvSpPr>
        <dsp:cNvPr id="0" name=""/>
        <dsp:cNvSpPr/>
      </dsp:nvSpPr>
      <dsp:spPr>
        <a:xfrm>
          <a:off x="5780111" y="1077762"/>
          <a:ext cx="2061861" cy="216495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t>Recibir, documentar y responder adecuadamente a las comunicaciones internas y externas</a:t>
          </a:r>
        </a:p>
      </dsp:txBody>
      <dsp:txXfrm>
        <a:off x="5840501" y="1138152"/>
        <a:ext cx="1941081" cy="2044174"/>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Shape 46"/>
          <p:cNvSpPr>
            <a:spLocks noGrp="1" noRot="1" noChangeAspect="1"/>
          </p:cNvSpPr>
          <p:nvPr>
            <p:ph type="sldImg"/>
          </p:nvPr>
        </p:nvSpPr>
        <p:spPr>
          <a:xfrm>
            <a:off x="1184275" y="698500"/>
            <a:ext cx="4654550" cy="3490913"/>
          </a:xfrm>
          <a:prstGeom prst="rect">
            <a:avLst/>
          </a:prstGeom>
        </p:spPr>
        <p:txBody>
          <a:bodyPr lIns="93324" tIns="46662" rIns="93324" bIns="46662"/>
          <a:lstStyle/>
          <a:p>
            <a:pPr lvl="0"/>
            <a:endParaRPr dirty="0"/>
          </a:p>
        </p:txBody>
      </p:sp>
      <p:sp>
        <p:nvSpPr>
          <p:cNvPr id="47" name="Shape 47"/>
          <p:cNvSpPr>
            <a:spLocks noGrp="1"/>
          </p:cNvSpPr>
          <p:nvPr>
            <p:ph type="body" sz="quarter" idx="1"/>
          </p:nvPr>
        </p:nvSpPr>
        <p:spPr>
          <a:xfrm>
            <a:off x="936414" y="4421823"/>
            <a:ext cx="5150273" cy="4189095"/>
          </a:xfrm>
          <a:prstGeom prst="rect">
            <a:avLst/>
          </a:prstGeom>
        </p:spPr>
        <p:txBody>
          <a:bodyPr lIns="93324" tIns="46662" rIns="93324" bIns="46662"/>
          <a:lstStyle/>
          <a:p>
            <a:pPr lvl="0"/>
            <a:endParaRPr/>
          </a:p>
        </p:txBody>
      </p:sp>
    </p:spTree>
    <p:extLst>
      <p:ext uri="{BB962C8B-B14F-4D97-AF65-F5344CB8AC3E}">
        <p14:creationId xmlns:p14="http://schemas.microsoft.com/office/powerpoint/2010/main" val="2403075087"/>
      </p:ext>
    </p:extLst>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3420816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137891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3691043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iapositiva de título">
    <p:spTree>
      <p:nvGrpSpPr>
        <p:cNvPr id="1" name=""/>
        <p:cNvGrpSpPr/>
        <p:nvPr/>
      </p:nvGrpSpPr>
      <p:grpSpPr>
        <a:xfrm>
          <a:off x="0" y="0"/>
          <a:ext cx="0" cy="0"/>
          <a:chOff x="0" y="0"/>
          <a:chExt cx="0" cy="0"/>
        </a:xfrm>
      </p:grpSpPr>
      <p:sp>
        <p:nvSpPr>
          <p:cNvPr id="6" name="Shape 6"/>
          <p:cNvSpPr>
            <a:spLocks noGrp="1"/>
          </p:cNvSpPr>
          <p:nvPr>
            <p:ph type="title"/>
          </p:nvPr>
        </p:nvSpPr>
        <p:spPr>
          <a:xfrm>
            <a:off x="685800" y="1844675"/>
            <a:ext cx="7772400" cy="2041525"/>
          </a:xfrm>
          <a:prstGeom prst="rect">
            <a:avLst/>
          </a:prstGeom>
        </p:spPr>
        <p:txBody>
          <a:bodyPr/>
          <a:lstStyle/>
          <a:p>
            <a:pPr lvl="0">
              <a:defRPr sz="1800"/>
            </a:pPr>
            <a:r>
              <a:rPr sz="4400"/>
              <a:t>Title Text</a:t>
            </a:r>
          </a:p>
        </p:txBody>
      </p:sp>
      <p:sp>
        <p:nvSpPr>
          <p:cNvPr id="7" name="Shape 7"/>
          <p:cNvSpPr>
            <a:spLocks noGrp="1"/>
          </p:cNvSpPr>
          <p:nvPr>
            <p:ph type="body" idx="1"/>
          </p:nvPr>
        </p:nvSpPr>
        <p:spPr>
          <a:xfrm>
            <a:off x="1371600" y="3886200"/>
            <a:ext cx="6400800" cy="29718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lvl="0">
              <a:defRPr sz="1800">
                <a:solidFill>
                  <a:srgbClr val="000000"/>
                </a:solidFill>
              </a:defRPr>
            </a:pPr>
            <a:r>
              <a:rPr sz="3200">
                <a:solidFill>
                  <a:srgbClr val="888888"/>
                </a:solidFill>
              </a:rPr>
              <a:t>Body Level One</a:t>
            </a:r>
          </a:p>
          <a:p>
            <a:pPr lvl="1">
              <a:defRPr sz="1800">
                <a:solidFill>
                  <a:srgbClr val="000000"/>
                </a:solidFill>
              </a:defRPr>
            </a:pPr>
            <a:r>
              <a:rPr sz="3200">
                <a:solidFill>
                  <a:srgbClr val="888888"/>
                </a:solidFill>
              </a:rPr>
              <a:t>Body Level Two</a:t>
            </a:r>
          </a:p>
          <a:p>
            <a:pPr lvl="2">
              <a:defRPr sz="1800">
                <a:solidFill>
                  <a:srgbClr val="000000"/>
                </a:solidFill>
              </a:defRPr>
            </a:pPr>
            <a:r>
              <a:rPr sz="3200">
                <a:solidFill>
                  <a:srgbClr val="888888"/>
                </a:solidFill>
              </a:rPr>
              <a:t>Body Level Three</a:t>
            </a:r>
          </a:p>
          <a:p>
            <a:pPr lvl="3">
              <a:defRPr sz="1800">
                <a:solidFill>
                  <a:srgbClr val="000000"/>
                </a:solidFill>
              </a:defRPr>
            </a:pPr>
            <a:r>
              <a:rPr sz="3200">
                <a:solidFill>
                  <a:srgbClr val="888888"/>
                </a:solidFill>
              </a:rPr>
              <a:t>Body Level Four</a:t>
            </a:r>
          </a:p>
          <a:p>
            <a:pPr lvl="4">
              <a:defRPr sz="1800">
                <a:solidFill>
                  <a:srgbClr val="000000"/>
                </a:solidFill>
              </a:defRPr>
            </a:pPr>
            <a:r>
              <a:rPr sz="3200">
                <a:solidFill>
                  <a:srgbClr val="888888"/>
                </a:solidFill>
              </a:rPr>
              <a:t>Body Level Five</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t>‹Nº›</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ítulo vertical y texto">
    <p:spTree>
      <p:nvGrpSpPr>
        <p:cNvPr id="1" name=""/>
        <p:cNvGrpSpPr/>
        <p:nvPr/>
      </p:nvGrpSpPr>
      <p:grpSpPr>
        <a:xfrm>
          <a:off x="0" y="0"/>
          <a:ext cx="0" cy="0"/>
          <a:chOff x="0" y="0"/>
          <a:chExt cx="0" cy="0"/>
        </a:xfrm>
      </p:grpSpPr>
      <p:sp>
        <p:nvSpPr>
          <p:cNvPr id="43" name="Shape 43"/>
          <p:cNvSpPr>
            <a:spLocks noGrp="1"/>
          </p:cNvSpPr>
          <p:nvPr>
            <p:ph type="title"/>
          </p:nvPr>
        </p:nvSpPr>
        <p:spPr>
          <a:xfrm>
            <a:off x="6629400" y="0"/>
            <a:ext cx="2057400" cy="6400802"/>
          </a:xfrm>
          <a:prstGeom prst="rect">
            <a:avLst/>
          </a:prstGeom>
        </p:spPr>
        <p:txBody>
          <a:bodyPr/>
          <a:lstStyle/>
          <a:p>
            <a:pPr lvl="0">
              <a:defRPr sz="1800"/>
            </a:pPr>
            <a:r>
              <a:rPr sz="4400"/>
              <a:t>Title Text</a:t>
            </a:r>
          </a:p>
        </p:txBody>
      </p:sp>
      <p:sp>
        <p:nvSpPr>
          <p:cNvPr id="44" name="Shape 44"/>
          <p:cNvSpPr>
            <a:spLocks noGrp="1"/>
          </p:cNvSpPr>
          <p:nvPr>
            <p:ph type="body" idx="1"/>
          </p:nvPr>
        </p:nvSpPr>
        <p:spPr>
          <a:xfrm>
            <a:off x="457200" y="274638"/>
            <a:ext cx="6019800" cy="6583363"/>
          </a:xfrm>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45" name="Shape 45"/>
          <p:cNvSpPr>
            <a:spLocks noGrp="1"/>
          </p:cNvSpPr>
          <p:nvPr>
            <p:ph type="sldNum" sz="quarter" idx="2"/>
          </p:nvPr>
        </p:nvSpPr>
        <p:spPr>
          <a:prstGeom prst="rect">
            <a:avLst/>
          </a:prstGeom>
        </p:spPr>
        <p:txBody>
          <a:bodyPr/>
          <a:lstStyle/>
          <a:p>
            <a:pPr lvl="0"/>
            <a:fld id="{86CB4B4D-7CA3-9044-876B-883B54F8677D}" type="slidenum">
              <a:t>‹Nº›</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ítulo y objetos">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pPr>
            <a:r>
              <a:rPr sz="4400"/>
              <a:t>Title Text</a:t>
            </a:r>
          </a:p>
        </p:txBody>
      </p:sp>
      <p:sp>
        <p:nvSpPr>
          <p:cNvPr id="11" name="Shape 11"/>
          <p:cNvSpPr>
            <a:spLocks noGrp="1"/>
          </p:cNvSpPr>
          <p:nvPr>
            <p:ph type="body" idx="1"/>
          </p:nvPr>
        </p:nvSpPr>
        <p:spPr>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12" name="Shape 12"/>
          <p:cNvSpPr>
            <a:spLocks noGrp="1"/>
          </p:cNvSpPr>
          <p:nvPr>
            <p:ph type="sldNum" sz="quarter" idx="2"/>
          </p:nvPr>
        </p:nvSpPr>
        <p:spPr>
          <a:prstGeom prst="rect">
            <a:avLst/>
          </a:prstGeom>
        </p:spPr>
        <p:txBody>
          <a:bodyPr/>
          <a:lstStyle/>
          <a:p>
            <a:pPr lvl="0"/>
            <a:fld id="{86CB4B4D-7CA3-9044-876B-883B54F8677D}" type="slidenum">
              <a:t>‹Nº›</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Encabezado de sección">
    <p:spTree>
      <p:nvGrpSpPr>
        <p:cNvPr id="1" name=""/>
        <p:cNvGrpSpPr/>
        <p:nvPr/>
      </p:nvGrpSpPr>
      <p:grpSpPr>
        <a:xfrm>
          <a:off x="0" y="0"/>
          <a:ext cx="0" cy="0"/>
          <a:chOff x="0" y="0"/>
          <a:chExt cx="0" cy="0"/>
        </a:xfrm>
      </p:grpSpPr>
      <p:sp>
        <p:nvSpPr>
          <p:cNvPr id="14" name="Shape 14"/>
          <p:cNvSpPr>
            <a:spLocks noGrp="1"/>
          </p:cNvSpPr>
          <p:nvPr>
            <p:ph type="title"/>
          </p:nvPr>
        </p:nvSpPr>
        <p:spPr>
          <a:xfrm>
            <a:off x="722312" y="4406900"/>
            <a:ext cx="7772401" cy="1362075"/>
          </a:xfrm>
          <a:prstGeom prst="rect">
            <a:avLst/>
          </a:prstGeom>
        </p:spPr>
        <p:txBody>
          <a:bodyPr anchor="t"/>
          <a:lstStyle>
            <a:lvl1pPr algn="l">
              <a:defRPr sz="4000" b="1" cap="all"/>
            </a:lvl1pPr>
          </a:lstStyle>
          <a:p>
            <a:pPr lvl="0">
              <a:defRPr sz="1800" b="0" cap="none"/>
            </a:pPr>
            <a:r>
              <a:rPr sz="4000" b="1" cap="all"/>
              <a:t>Title Text</a:t>
            </a:r>
          </a:p>
        </p:txBody>
      </p:sp>
      <p:sp>
        <p:nvSpPr>
          <p:cNvPr id="15" name="Shape 15"/>
          <p:cNvSpPr>
            <a:spLocks noGrp="1"/>
          </p:cNvSpPr>
          <p:nvPr>
            <p:ph type="body"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lvl="0">
              <a:defRPr sz="1800">
                <a:solidFill>
                  <a:srgbClr val="000000"/>
                </a:solidFill>
              </a:defRPr>
            </a:pPr>
            <a:r>
              <a:rPr sz="2000">
                <a:solidFill>
                  <a:srgbClr val="888888"/>
                </a:solidFill>
              </a:rPr>
              <a:t>Body Level One</a:t>
            </a:r>
          </a:p>
          <a:p>
            <a:pPr lvl="1">
              <a:defRPr sz="1800">
                <a:solidFill>
                  <a:srgbClr val="000000"/>
                </a:solidFill>
              </a:defRPr>
            </a:pPr>
            <a:r>
              <a:rPr sz="2000">
                <a:solidFill>
                  <a:srgbClr val="888888"/>
                </a:solidFill>
              </a:rPr>
              <a:t>Body Level Two</a:t>
            </a:r>
          </a:p>
          <a:p>
            <a:pPr lvl="2">
              <a:defRPr sz="1800">
                <a:solidFill>
                  <a:srgbClr val="000000"/>
                </a:solidFill>
              </a:defRPr>
            </a:pPr>
            <a:r>
              <a:rPr sz="2000">
                <a:solidFill>
                  <a:srgbClr val="888888"/>
                </a:solidFill>
              </a:rPr>
              <a:t>Body Level Three</a:t>
            </a:r>
          </a:p>
          <a:p>
            <a:pPr lvl="3">
              <a:defRPr sz="1800">
                <a:solidFill>
                  <a:srgbClr val="000000"/>
                </a:solidFill>
              </a:defRPr>
            </a:pPr>
            <a:r>
              <a:rPr sz="2000">
                <a:solidFill>
                  <a:srgbClr val="888888"/>
                </a:solidFill>
              </a:rPr>
              <a:t>Body Level Four</a:t>
            </a:r>
          </a:p>
          <a:p>
            <a:pPr lvl="4">
              <a:defRPr sz="1800">
                <a:solidFill>
                  <a:srgbClr val="000000"/>
                </a:solidFill>
              </a:defRPr>
            </a:pPr>
            <a:r>
              <a:rPr sz="2000">
                <a:solidFill>
                  <a:srgbClr val="888888"/>
                </a:solidFill>
              </a:rPr>
              <a:t>Body Level Five</a:t>
            </a:r>
          </a:p>
        </p:txBody>
      </p:sp>
      <p:sp>
        <p:nvSpPr>
          <p:cNvPr id="16" name="Shape 16"/>
          <p:cNvSpPr>
            <a:spLocks noGrp="1"/>
          </p:cNvSpPr>
          <p:nvPr>
            <p:ph type="sldNum" sz="quarter" idx="2"/>
          </p:nvPr>
        </p:nvSpPr>
        <p:spPr>
          <a:prstGeom prst="rect">
            <a:avLst/>
          </a:prstGeom>
        </p:spPr>
        <p:txBody>
          <a:bodyPr/>
          <a:lstStyle/>
          <a:p>
            <a:pPr lvl="0"/>
            <a:fld id="{86CB4B4D-7CA3-9044-876B-883B54F8677D}" type="slidenum">
              <a:t>‹Nº›</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os objeto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4400"/>
              <a:t>Title Text</a:t>
            </a:r>
          </a:p>
        </p:txBody>
      </p:sp>
      <p:sp>
        <p:nvSpPr>
          <p:cNvPr id="19" name="Shape 19"/>
          <p:cNvSpPr>
            <a:spLocks noGrp="1"/>
          </p:cNvSpPr>
          <p:nvPr>
            <p:ph type="body" idx="1"/>
          </p:nvPr>
        </p:nvSpPr>
        <p:spPr>
          <a:xfrm>
            <a:off x="457200" y="1600200"/>
            <a:ext cx="4038600" cy="5257800"/>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t>‹Nº›</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ación">
    <p:spTree>
      <p:nvGrpSpPr>
        <p:cNvPr id="1" name=""/>
        <p:cNvGrpSpPr/>
        <p:nvPr/>
      </p:nvGrpSpPr>
      <p:grpSpPr>
        <a:xfrm>
          <a:off x="0" y="0"/>
          <a:ext cx="0" cy="0"/>
          <a:chOff x="0" y="0"/>
          <a:chExt cx="0" cy="0"/>
        </a:xfrm>
      </p:grpSpPr>
      <p:sp>
        <p:nvSpPr>
          <p:cNvPr id="22" name="Shape 22"/>
          <p:cNvSpPr>
            <a:spLocks noGrp="1"/>
          </p:cNvSpPr>
          <p:nvPr>
            <p:ph type="title"/>
          </p:nvPr>
        </p:nvSpPr>
        <p:spPr>
          <a:xfrm>
            <a:off x="457200" y="256810"/>
            <a:ext cx="8229600" cy="1178656"/>
          </a:xfrm>
          <a:prstGeom prst="rect">
            <a:avLst/>
          </a:prstGeom>
        </p:spPr>
        <p:txBody>
          <a:bodyPr/>
          <a:lstStyle/>
          <a:p>
            <a:pPr lvl="0">
              <a:defRPr sz="1800"/>
            </a:pPr>
            <a:r>
              <a:rPr sz="4400"/>
              <a:t>Title Text</a:t>
            </a:r>
          </a:p>
        </p:txBody>
      </p:sp>
      <p:sp>
        <p:nvSpPr>
          <p:cNvPr id="23" name="Shape 23"/>
          <p:cNvSpPr>
            <a:spLocks noGrp="1"/>
          </p:cNvSpPr>
          <p:nvPr>
            <p:ph type="body" idx="1"/>
          </p:nvPr>
        </p:nvSpPr>
        <p:spPr>
          <a:xfrm>
            <a:off x="457200" y="1435465"/>
            <a:ext cx="4040188" cy="739411"/>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pPr lvl="0">
              <a:defRPr sz="1800" b="0"/>
            </a:pPr>
            <a:r>
              <a:rPr sz="2400" b="1"/>
              <a:t>Body Level One</a:t>
            </a:r>
          </a:p>
          <a:p>
            <a:pPr lvl="1">
              <a:defRPr sz="1800" b="0"/>
            </a:pPr>
            <a:r>
              <a:rPr sz="2400" b="1"/>
              <a:t>Body Level Two</a:t>
            </a:r>
          </a:p>
          <a:p>
            <a:pPr lvl="2">
              <a:defRPr sz="1800" b="0"/>
            </a:pPr>
            <a:r>
              <a:rPr sz="2400" b="1"/>
              <a:t>Body Level Three</a:t>
            </a:r>
          </a:p>
          <a:p>
            <a:pPr lvl="3">
              <a:defRPr sz="1800" b="0"/>
            </a:pPr>
            <a:r>
              <a:rPr sz="2400" b="1"/>
              <a:t>Body Level Four</a:t>
            </a:r>
          </a:p>
          <a:p>
            <a:pPr lvl="4">
              <a:defRPr sz="1800" b="0"/>
            </a:pPr>
            <a:r>
              <a:rPr sz="2400" b="1"/>
              <a:t>Body Level Five</a:t>
            </a:r>
          </a:p>
        </p:txBody>
      </p:sp>
      <p:sp>
        <p:nvSpPr>
          <p:cNvPr id="24" name="Shape 24"/>
          <p:cNvSpPr>
            <a:spLocks noGrp="1"/>
          </p:cNvSpPr>
          <p:nvPr>
            <p:ph type="sldNum" sz="quarter" idx="2"/>
          </p:nvPr>
        </p:nvSpPr>
        <p:spPr>
          <a:prstGeom prst="rect">
            <a:avLst/>
          </a:prstGeom>
        </p:spPr>
        <p:txBody>
          <a:bodyPr/>
          <a:lstStyle/>
          <a:p>
            <a:pPr lvl="0"/>
            <a:fld id="{86CB4B4D-7CA3-9044-876B-883B54F8677D}" type="slidenum">
              <a:t>‹Nº›</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29" name="Shape 29"/>
          <p:cNvSpPr>
            <a:spLocks noGrp="1"/>
          </p:cNvSpPr>
          <p:nvPr>
            <p:ph type="sldNum" sz="quarter" idx="2"/>
          </p:nvPr>
        </p:nvSpPr>
        <p:spPr>
          <a:prstGeom prst="rect">
            <a:avLst/>
          </a:prstGeom>
        </p:spPr>
        <p:txBody>
          <a:bodyPr/>
          <a:lstStyle/>
          <a:p>
            <a:pPr lvl="0"/>
            <a:fld id="{86CB4B4D-7CA3-9044-876B-883B54F8677D}" type="slidenum">
              <a:t>‹Nº›</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ido con título">
    <p:spTree>
      <p:nvGrpSpPr>
        <p:cNvPr id="1" name=""/>
        <p:cNvGrpSpPr/>
        <p:nvPr/>
      </p:nvGrpSpPr>
      <p:grpSpPr>
        <a:xfrm>
          <a:off x="0" y="0"/>
          <a:ext cx="0" cy="0"/>
          <a:chOff x="0" y="0"/>
          <a:chExt cx="0" cy="0"/>
        </a:xfrm>
      </p:grpSpPr>
      <p:sp>
        <p:nvSpPr>
          <p:cNvPr id="31" name="Shape 31"/>
          <p:cNvSpPr>
            <a:spLocks noGrp="1"/>
          </p:cNvSpPr>
          <p:nvPr>
            <p:ph type="title"/>
          </p:nvPr>
        </p:nvSpPr>
        <p:spPr>
          <a:xfrm>
            <a:off x="457200" y="0"/>
            <a:ext cx="3008314" cy="1435100"/>
          </a:xfrm>
          <a:prstGeom prst="rect">
            <a:avLst/>
          </a:prstGeom>
        </p:spPr>
        <p:txBody>
          <a:bodyPr anchor="b"/>
          <a:lstStyle>
            <a:lvl1pPr algn="l">
              <a:defRPr sz="2000" b="1"/>
            </a:lvl1pPr>
          </a:lstStyle>
          <a:p>
            <a:pPr lvl="0">
              <a:defRPr sz="1800" b="0"/>
            </a:pPr>
            <a:r>
              <a:rPr sz="2000" b="1"/>
              <a:t>Title Text</a:t>
            </a:r>
          </a:p>
        </p:txBody>
      </p:sp>
      <p:sp>
        <p:nvSpPr>
          <p:cNvPr id="32" name="Shape 32"/>
          <p:cNvSpPr>
            <a:spLocks noGrp="1"/>
          </p:cNvSpPr>
          <p:nvPr>
            <p:ph type="body" idx="1"/>
          </p:nvPr>
        </p:nvSpPr>
        <p:spPr>
          <a:xfrm>
            <a:off x="3575050" y="273050"/>
            <a:ext cx="5111750" cy="6584950"/>
          </a:xfrm>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t>‹Nº›</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Imagen con título">
    <p:spTree>
      <p:nvGrpSpPr>
        <p:cNvPr id="1" name=""/>
        <p:cNvGrpSpPr/>
        <p:nvPr/>
      </p:nvGrpSpPr>
      <p:grpSpPr>
        <a:xfrm>
          <a:off x="0" y="0"/>
          <a:ext cx="0" cy="0"/>
          <a:chOff x="0" y="0"/>
          <a:chExt cx="0" cy="0"/>
        </a:xfrm>
      </p:grpSpPr>
      <p:sp>
        <p:nvSpPr>
          <p:cNvPr id="35" name="Shape 35"/>
          <p:cNvSpPr>
            <a:spLocks noGrp="1"/>
          </p:cNvSpPr>
          <p:nvPr>
            <p:ph type="title"/>
          </p:nvPr>
        </p:nvSpPr>
        <p:spPr>
          <a:xfrm>
            <a:off x="1792288" y="4800600"/>
            <a:ext cx="5486401" cy="566738"/>
          </a:xfrm>
          <a:prstGeom prst="rect">
            <a:avLst/>
          </a:prstGeom>
        </p:spPr>
        <p:txBody>
          <a:bodyPr anchor="b"/>
          <a:lstStyle>
            <a:lvl1pPr algn="l">
              <a:defRPr sz="2000" b="1"/>
            </a:lvl1pPr>
          </a:lstStyle>
          <a:p>
            <a:pPr lvl="0">
              <a:defRPr sz="1800" b="0"/>
            </a:pPr>
            <a:r>
              <a:rPr sz="2000" b="1"/>
              <a:t>Title Text</a:t>
            </a:r>
          </a:p>
        </p:txBody>
      </p:sp>
      <p:sp>
        <p:nvSpPr>
          <p:cNvPr id="36" name="Shape 36"/>
          <p:cNvSpPr>
            <a:spLocks noGrp="1"/>
          </p:cNvSpPr>
          <p:nvPr>
            <p:ph type="body"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lvl="0">
              <a:defRPr sz="1800"/>
            </a:pPr>
            <a:r>
              <a:rPr sz="1400"/>
              <a:t>Body Level One</a:t>
            </a:r>
          </a:p>
          <a:p>
            <a:pPr lvl="1">
              <a:defRPr sz="1800"/>
            </a:pPr>
            <a:r>
              <a:rPr sz="1400"/>
              <a:t>Body Level Two</a:t>
            </a:r>
          </a:p>
          <a:p>
            <a:pPr lvl="2">
              <a:defRPr sz="1800"/>
            </a:pPr>
            <a:r>
              <a:rPr sz="1400"/>
              <a:t>Body Level Three</a:t>
            </a:r>
          </a:p>
          <a:p>
            <a:pPr lvl="3">
              <a:defRPr sz="1800"/>
            </a:pPr>
            <a:r>
              <a:rPr sz="1400"/>
              <a:t>Body Level Four</a:t>
            </a:r>
          </a:p>
          <a:p>
            <a:pPr lvl="4">
              <a:defRPr sz="1800"/>
            </a:pPr>
            <a:r>
              <a:rPr sz="1400"/>
              <a:t>Body Level Five</a:t>
            </a:r>
          </a:p>
        </p:txBody>
      </p:sp>
      <p:sp>
        <p:nvSpPr>
          <p:cNvPr id="37" name="Shape 37"/>
          <p:cNvSpPr>
            <a:spLocks noGrp="1"/>
          </p:cNvSpPr>
          <p:nvPr>
            <p:ph type="sldNum" sz="quarter" idx="2"/>
          </p:nvPr>
        </p:nvSpPr>
        <p:spPr>
          <a:prstGeom prst="rect">
            <a:avLst/>
          </a:prstGeom>
        </p:spPr>
        <p:txBody>
          <a:bodyPr/>
          <a:lstStyle/>
          <a:p>
            <a:pPr lvl="0"/>
            <a:fld id="{86CB4B4D-7CA3-9044-876B-883B54F8677D}" type="slidenum">
              <a:t>‹Nº›</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ítulo y texto vertical">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pPr lvl="0">
              <a:defRPr sz="1800"/>
            </a:pPr>
            <a:r>
              <a:rPr sz="4400"/>
              <a:t>Title Text</a:t>
            </a:r>
          </a:p>
        </p:txBody>
      </p:sp>
      <p:sp>
        <p:nvSpPr>
          <p:cNvPr id="40" name="Shape 40"/>
          <p:cNvSpPr>
            <a:spLocks noGrp="1"/>
          </p:cNvSpPr>
          <p:nvPr>
            <p:ph type="body" idx="1"/>
          </p:nvPr>
        </p:nvSpPr>
        <p:spPr>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41" name="Shape 41"/>
          <p:cNvSpPr>
            <a:spLocks noGrp="1"/>
          </p:cNvSpPr>
          <p:nvPr>
            <p:ph type="sldNum" sz="quarter" idx="2"/>
          </p:nvPr>
        </p:nvSpPr>
        <p:spPr>
          <a:prstGeom prst="rect">
            <a:avLst/>
          </a:prstGeom>
        </p:spPr>
        <p:txBody>
          <a:bodyPr/>
          <a:lstStyle/>
          <a:p>
            <a:pPr lvl="0"/>
            <a:fld id="{86CB4B4D-7CA3-9044-876B-883B54F8677D}" type="slidenum">
              <a:t>‹Nº›</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92076"/>
            <a:ext cx="8229600" cy="1508125"/>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pPr lvl="0">
              <a:defRPr sz="1800"/>
            </a:pPr>
            <a:r>
              <a:rPr sz="4400"/>
              <a:t>Title Text</a:t>
            </a:r>
          </a:p>
        </p:txBody>
      </p:sp>
      <p:sp>
        <p:nvSpPr>
          <p:cNvPr id="3" name="Shape 3"/>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4" name="Shape 4"/>
          <p:cNvSpPr>
            <a:spLocks noGrp="1"/>
          </p:cNvSpPr>
          <p:nvPr>
            <p:ph type="sldNum" sz="quarter" idx="2"/>
          </p:nvPr>
        </p:nvSpPr>
        <p:spPr>
          <a:xfrm>
            <a:off x="6553200" y="6404292"/>
            <a:ext cx="2133600" cy="269241"/>
          </a:xfrm>
          <a:prstGeom prst="rect">
            <a:avLst/>
          </a:prstGeom>
          <a:ln w="12700">
            <a:miter lim="400000"/>
          </a:ln>
        </p:spPr>
        <p:txBody>
          <a:bodyPr lIns="45719" rIns="45719" anchor="ctr">
            <a:spAutoFit/>
          </a:bodyPr>
          <a:lstStyle>
            <a:lvl1pPr algn="r">
              <a:defRPr sz="1200">
                <a:solidFill>
                  <a:srgbClr val="888888"/>
                </a:solidFill>
              </a:defRPr>
            </a:lvl1pPr>
          </a:lstStyle>
          <a:p>
            <a:pPr lvl="0"/>
            <a:fld id="{86CB4B4D-7CA3-9044-876B-883B54F8677D}" type="slidenum">
              <a:t>‹Nº›</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transition spd="med"/>
  <p:txStyles>
    <p:titleStyle>
      <a:lvl1pPr algn="ctr">
        <a:defRPr sz="4400">
          <a:latin typeface="Calibri"/>
          <a:ea typeface="Calibri"/>
          <a:cs typeface="Calibri"/>
          <a:sym typeface="Calibri"/>
        </a:defRPr>
      </a:lvl1pPr>
      <a:lvl2pPr algn="ctr">
        <a:defRPr sz="4400">
          <a:latin typeface="Calibri"/>
          <a:ea typeface="Calibri"/>
          <a:cs typeface="Calibri"/>
          <a:sym typeface="Calibri"/>
        </a:defRPr>
      </a:lvl2pPr>
      <a:lvl3pPr algn="ctr">
        <a:defRPr sz="4400">
          <a:latin typeface="Calibri"/>
          <a:ea typeface="Calibri"/>
          <a:cs typeface="Calibri"/>
          <a:sym typeface="Calibri"/>
        </a:defRPr>
      </a:lvl3pPr>
      <a:lvl4pPr algn="ctr">
        <a:defRPr sz="4400">
          <a:latin typeface="Calibri"/>
          <a:ea typeface="Calibri"/>
          <a:cs typeface="Calibri"/>
          <a:sym typeface="Calibri"/>
        </a:defRPr>
      </a:lvl4pPr>
      <a:lvl5pPr algn="ctr">
        <a:defRPr sz="4400">
          <a:latin typeface="Calibri"/>
          <a:ea typeface="Calibri"/>
          <a:cs typeface="Calibri"/>
          <a:sym typeface="Calibri"/>
        </a:defRPr>
      </a:lvl5pPr>
      <a:lvl6pPr algn="ctr">
        <a:defRPr sz="4400">
          <a:latin typeface="Calibri"/>
          <a:ea typeface="Calibri"/>
          <a:cs typeface="Calibri"/>
          <a:sym typeface="Calibri"/>
        </a:defRPr>
      </a:lvl6pPr>
      <a:lvl7pPr algn="ctr">
        <a:defRPr sz="4400">
          <a:latin typeface="Calibri"/>
          <a:ea typeface="Calibri"/>
          <a:cs typeface="Calibri"/>
          <a:sym typeface="Calibri"/>
        </a:defRPr>
      </a:lvl7pPr>
      <a:lvl8pPr algn="ctr">
        <a:defRPr sz="4400">
          <a:latin typeface="Calibri"/>
          <a:ea typeface="Calibri"/>
          <a:cs typeface="Calibri"/>
          <a:sym typeface="Calibri"/>
        </a:defRPr>
      </a:lvl8pPr>
      <a:lvl9pPr algn="ctr">
        <a:defRPr sz="4400">
          <a:latin typeface="Calibri"/>
          <a:ea typeface="Calibri"/>
          <a:cs typeface="Calibri"/>
          <a:sym typeface="Calibri"/>
        </a:defRPr>
      </a:lvl9pPr>
    </p:titleStyle>
    <p:body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194560" indent="-365760">
        <a:spcBef>
          <a:spcPts val="700"/>
        </a:spcBef>
        <a:buSzPct val="100000"/>
        <a:buFont typeface="Arial"/>
        <a:buChar char="»"/>
        <a:defRPr sz="3200">
          <a:latin typeface="Calibri"/>
          <a:ea typeface="Calibri"/>
          <a:cs typeface="Calibri"/>
          <a:sym typeface="Calibri"/>
        </a:defRPr>
      </a:lvl5pPr>
      <a:lvl6pPr marL="2651760" indent="-365760">
        <a:spcBef>
          <a:spcPts val="700"/>
        </a:spcBef>
        <a:buSzPct val="100000"/>
        <a:buFont typeface="Arial"/>
        <a:buChar char="•"/>
        <a:defRPr sz="3200">
          <a:latin typeface="Calibri"/>
          <a:ea typeface="Calibri"/>
          <a:cs typeface="Calibri"/>
          <a:sym typeface="Calibri"/>
        </a:defRPr>
      </a:lvl6pPr>
      <a:lvl7pPr marL="3108960" indent="-365760">
        <a:spcBef>
          <a:spcPts val="700"/>
        </a:spcBef>
        <a:buSzPct val="100000"/>
        <a:buFont typeface="Arial"/>
        <a:buChar char="•"/>
        <a:defRPr sz="3200">
          <a:latin typeface="Calibri"/>
          <a:ea typeface="Calibri"/>
          <a:cs typeface="Calibri"/>
          <a:sym typeface="Calibri"/>
        </a:defRPr>
      </a:lvl7pPr>
      <a:lvl8pPr marL="3566159" indent="-365759">
        <a:spcBef>
          <a:spcPts val="700"/>
        </a:spcBef>
        <a:buSzPct val="100000"/>
        <a:buFont typeface="Arial"/>
        <a:buChar char="•"/>
        <a:defRPr sz="3200">
          <a:latin typeface="Calibri"/>
          <a:ea typeface="Calibri"/>
          <a:cs typeface="Calibri"/>
          <a:sym typeface="Calibri"/>
        </a:defRPr>
      </a:lvl8pPr>
      <a:lvl9pPr marL="4023359" indent="-365759">
        <a:spcBef>
          <a:spcPts val="700"/>
        </a:spcBef>
        <a:buSzPct val="100000"/>
        <a:buFont typeface="Arial"/>
        <a:buChar char="•"/>
        <a:defRPr sz="32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indent="457200" algn="r">
        <a:defRPr sz="1200">
          <a:solidFill>
            <a:schemeClr val="tx1"/>
          </a:solidFill>
          <a:latin typeface="+mn-lt"/>
          <a:ea typeface="+mn-ea"/>
          <a:cs typeface="+mn-cs"/>
          <a:sym typeface="Calibri"/>
        </a:defRPr>
      </a:lvl2pPr>
      <a:lvl3pPr indent="914400" algn="r">
        <a:defRPr sz="1200">
          <a:solidFill>
            <a:schemeClr val="tx1"/>
          </a:solidFill>
          <a:latin typeface="+mn-lt"/>
          <a:ea typeface="+mn-ea"/>
          <a:cs typeface="+mn-cs"/>
          <a:sym typeface="Calibri"/>
        </a:defRPr>
      </a:lvl3pPr>
      <a:lvl4pPr indent="1371600" algn="r">
        <a:defRPr sz="1200">
          <a:solidFill>
            <a:schemeClr val="tx1"/>
          </a:solidFill>
          <a:latin typeface="+mn-lt"/>
          <a:ea typeface="+mn-ea"/>
          <a:cs typeface="+mn-cs"/>
          <a:sym typeface="Calibri"/>
        </a:defRPr>
      </a:lvl4pPr>
      <a:lvl5pPr indent="1828800" algn="r">
        <a:defRPr sz="1200">
          <a:solidFill>
            <a:schemeClr val="tx1"/>
          </a:solidFill>
          <a:latin typeface="+mn-lt"/>
          <a:ea typeface="+mn-ea"/>
          <a:cs typeface="+mn-cs"/>
          <a:sym typeface="Calibri"/>
        </a:defRPr>
      </a:lvl5pPr>
      <a:lvl6pPr indent="2286000" algn="r">
        <a:defRPr sz="1200">
          <a:solidFill>
            <a:schemeClr val="tx1"/>
          </a:solidFill>
          <a:latin typeface="+mn-lt"/>
          <a:ea typeface="+mn-ea"/>
          <a:cs typeface="+mn-cs"/>
          <a:sym typeface="Calibri"/>
        </a:defRPr>
      </a:lvl6pPr>
      <a:lvl7pPr indent="2743200" algn="r">
        <a:defRPr sz="1200">
          <a:solidFill>
            <a:schemeClr val="tx1"/>
          </a:solidFill>
          <a:latin typeface="+mn-lt"/>
          <a:ea typeface="+mn-ea"/>
          <a:cs typeface="+mn-cs"/>
          <a:sym typeface="Calibri"/>
        </a:defRPr>
      </a:lvl7pPr>
      <a:lvl8pPr indent="3200400" algn="r">
        <a:defRPr sz="1200">
          <a:solidFill>
            <a:schemeClr val="tx1"/>
          </a:solidFill>
          <a:latin typeface="+mn-lt"/>
          <a:ea typeface="+mn-ea"/>
          <a:cs typeface="+mn-cs"/>
          <a:sym typeface="Calibri"/>
        </a:defRPr>
      </a:lvl8pPr>
      <a:lvl9pPr indent="3657600" algn="r">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co/url?sa=i&amp;rct=j&amp;q=&amp;esrc=s&amp;frm=1&amp;source=images&amp;cd=&amp;cad=rja&amp;uact=8&amp;ved=0CAcQjRw&amp;url=http://www.acomin.cl/?cat=42&amp;c=42&amp;name_cat=Insumos%20de%20Seguridad&amp;ei=oWzbVJewAcHMgwTK0IOoBg&amp;bvm=bv.85761416,d.eXY&amp;psig=AFQjCNEv6a4YVuZ-dGneOMQ3c4eIpgc_cg&amp;ust=1423752666196823" TargetMode="External"/><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Mintrabajo-word.png"/>
          <p:cNvPicPr/>
          <p:nvPr/>
        </p:nvPicPr>
        <p:blipFill>
          <a:blip r:embed="rId2">
            <a:extLst/>
          </a:blip>
          <a:stretch>
            <a:fillRect/>
          </a:stretch>
        </p:blipFill>
        <p:spPr>
          <a:xfrm>
            <a:off x="6137878" y="6078543"/>
            <a:ext cx="2925923" cy="685289"/>
          </a:xfrm>
          <a:prstGeom prst="rect">
            <a:avLst/>
          </a:prstGeom>
          <a:ln w="12700">
            <a:miter lim="400000"/>
          </a:ln>
        </p:spPr>
      </p:pic>
      <p:sp>
        <p:nvSpPr>
          <p:cNvPr id="50" name="Shape 50"/>
          <p:cNvSpPr/>
          <p:nvPr/>
        </p:nvSpPr>
        <p:spPr>
          <a:xfrm>
            <a:off x="16081" y="879102"/>
            <a:ext cx="9136844" cy="1270001"/>
          </a:xfrm>
          <a:prstGeom prst="rect">
            <a:avLst/>
          </a:prstGeom>
          <a:solidFill>
            <a:srgbClr val="353588"/>
          </a:solidFill>
          <a:ln w="12700">
            <a:miter lim="400000"/>
          </a:ln>
          <a:effectLst>
            <a:outerShdw blurRad="38100" dir="5400000" rotWithShape="0">
              <a:srgbClr val="9A403E">
                <a:alpha val="35000"/>
              </a:srgbClr>
            </a:outerShdw>
          </a:effectLst>
        </p:spPr>
        <p:txBody>
          <a:bodyPr lIns="0" tIns="0" rIns="0" bIns="0" anchor="ctr"/>
          <a:lstStyle/>
          <a:p>
            <a:pPr lvl="1" algn="r">
              <a:defRPr sz="4500" b="1">
                <a:solidFill>
                  <a:srgbClr val="FFFFFF"/>
                </a:solidFill>
                <a:latin typeface="Verdana"/>
                <a:ea typeface="Verdana"/>
                <a:cs typeface="Verdana"/>
                <a:sym typeface="Verdana"/>
              </a:defRPr>
            </a:pPr>
            <a:endParaRPr dirty="0"/>
          </a:p>
        </p:txBody>
      </p:sp>
      <p:sp>
        <p:nvSpPr>
          <p:cNvPr id="51" name="Shape 51"/>
          <p:cNvSpPr/>
          <p:nvPr/>
        </p:nvSpPr>
        <p:spPr>
          <a:xfrm>
            <a:off x="649259" y="1052437"/>
            <a:ext cx="7870487" cy="923330"/>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a:r>
              <a:rPr lang="es-MX" sz="2400" b="1" dirty="0">
                <a:solidFill>
                  <a:schemeClr val="bg1"/>
                </a:solidFill>
                <a:cs typeface="Arial" panose="020B0604020202020204" pitchFamily="34" charset="0"/>
              </a:rPr>
              <a:t>Sistema de Gestión de la Seguridad y Salud en el Trabajo</a:t>
            </a:r>
          </a:p>
          <a:p>
            <a:pPr algn="ctr"/>
            <a:r>
              <a:rPr lang="es-MX" b="1" dirty="0">
                <a:solidFill>
                  <a:schemeClr val="bg1"/>
                </a:solidFill>
                <a:cs typeface="Arial" panose="020B0604020202020204" pitchFamily="34" charset="0"/>
              </a:rPr>
              <a:t>DECRETO 1072  DEL 26 DE MAYO DE 2015</a:t>
            </a:r>
          </a:p>
          <a:p>
            <a:pPr algn="ctr"/>
            <a:r>
              <a:rPr lang="es-MX" b="1" dirty="0">
                <a:solidFill>
                  <a:schemeClr val="bg1"/>
                </a:solidFill>
                <a:cs typeface="Arial" panose="020B0604020202020204" pitchFamily="34" charset="0"/>
              </a:rPr>
              <a:t>Libro 2, Parte 2, Titulo 4, Capitulo 6</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Mintrabajo-word.png"/>
          <p:cNvPicPr/>
          <p:nvPr/>
        </p:nvPicPr>
        <p:blipFill>
          <a:blip r:embed="rId2">
            <a:extLst/>
          </a:blip>
          <a:stretch>
            <a:fillRect/>
          </a:stretch>
        </p:blipFill>
        <p:spPr>
          <a:xfrm>
            <a:off x="6137878" y="6078543"/>
            <a:ext cx="2925923" cy="685289"/>
          </a:xfrm>
          <a:prstGeom prst="rect">
            <a:avLst/>
          </a:prstGeom>
          <a:ln w="12700">
            <a:miter lim="400000"/>
          </a:ln>
        </p:spPr>
      </p:pic>
      <p:sp>
        <p:nvSpPr>
          <p:cNvPr id="59" name="Shape 59"/>
          <p:cNvSpPr/>
          <p:nvPr/>
        </p:nvSpPr>
        <p:spPr>
          <a:xfrm>
            <a:off x="1132046" y="341866"/>
            <a:ext cx="6752322" cy="539396"/>
          </a:xfrm>
          <a:prstGeom prst="rect">
            <a:avLst/>
          </a:prstGeom>
          <a:solidFill>
            <a:srgbClr val="353588"/>
          </a:solidFill>
          <a:ln w="12700">
            <a:miter lim="400000"/>
          </a:ln>
          <a:effectLst>
            <a:outerShdw blurRad="38100" dir="5400000" rotWithShape="0">
              <a:srgbClr val="9A403E">
                <a:alpha val="35000"/>
              </a:srgbClr>
            </a:outerShdw>
          </a:effectLst>
        </p:spPr>
        <p:txBody>
          <a:bodyPr lIns="0" tIns="0" rIns="0" bIns="0" anchor="ctr"/>
          <a:lstStyle/>
          <a:p>
            <a:pPr lvl="1" algn="ctr">
              <a:defRPr sz="4500" b="1">
                <a:solidFill>
                  <a:srgbClr val="FFFFFF"/>
                </a:solidFill>
                <a:latin typeface="Verdana"/>
                <a:ea typeface="Verdana"/>
                <a:cs typeface="Verdana"/>
                <a:sym typeface="Verdana"/>
              </a:defRPr>
            </a:pPr>
            <a:r>
              <a:rPr lang="es-CO" sz="2400" dirty="0">
                <a:latin typeface="Calibri" panose="020F0502020204030204" pitchFamily="34" charset="0"/>
              </a:rPr>
              <a:t>Art. 2.2.4.6.18 </a:t>
            </a:r>
            <a:r>
              <a:rPr lang="es-CO" sz="2400" i="1" dirty="0">
                <a:latin typeface="Calibri" panose="020F0502020204030204" pitchFamily="34" charset="0"/>
              </a:rPr>
              <a:t>Objetivos del SG – SST </a:t>
            </a:r>
            <a:endParaRPr sz="2400" dirty="0">
              <a:latin typeface="Calibri" panose="020F0502020204030204" pitchFamily="34" charset="0"/>
            </a:endParaRPr>
          </a:p>
        </p:txBody>
      </p:sp>
      <p:sp>
        <p:nvSpPr>
          <p:cNvPr id="6" name="2 Marcador de contenido"/>
          <p:cNvSpPr txBox="1">
            <a:spLocks/>
          </p:cNvSpPr>
          <p:nvPr/>
        </p:nvSpPr>
        <p:spPr>
          <a:xfrm>
            <a:off x="539156" y="1734254"/>
            <a:ext cx="8229600" cy="4325112"/>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194560" indent="-365760">
              <a:spcBef>
                <a:spcPts val="700"/>
              </a:spcBef>
              <a:buSzPct val="100000"/>
              <a:buFont typeface="Arial"/>
              <a:buChar char="»"/>
              <a:defRPr sz="3200">
                <a:latin typeface="Calibri"/>
                <a:ea typeface="Calibri"/>
                <a:cs typeface="Calibri"/>
                <a:sym typeface="Calibri"/>
              </a:defRPr>
            </a:lvl5pPr>
            <a:lvl6pPr marL="2651760" indent="-365760">
              <a:spcBef>
                <a:spcPts val="700"/>
              </a:spcBef>
              <a:buSzPct val="100000"/>
              <a:buFont typeface="Arial"/>
              <a:buChar char="•"/>
              <a:defRPr sz="3200">
                <a:latin typeface="Calibri"/>
                <a:ea typeface="Calibri"/>
                <a:cs typeface="Calibri"/>
                <a:sym typeface="Calibri"/>
              </a:defRPr>
            </a:lvl6pPr>
            <a:lvl7pPr marL="3108960" indent="-365760">
              <a:spcBef>
                <a:spcPts val="700"/>
              </a:spcBef>
              <a:buSzPct val="100000"/>
              <a:buFont typeface="Arial"/>
              <a:buChar char="•"/>
              <a:defRPr sz="3200">
                <a:latin typeface="Calibri"/>
                <a:ea typeface="Calibri"/>
                <a:cs typeface="Calibri"/>
                <a:sym typeface="Calibri"/>
              </a:defRPr>
            </a:lvl7pPr>
            <a:lvl8pPr marL="3566159" indent="-365759">
              <a:spcBef>
                <a:spcPts val="700"/>
              </a:spcBef>
              <a:buSzPct val="100000"/>
              <a:buFont typeface="Arial"/>
              <a:buChar char="•"/>
              <a:defRPr sz="3200">
                <a:latin typeface="Calibri"/>
                <a:ea typeface="Calibri"/>
                <a:cs typeface="Calibri"/>
                <a:sym typeface="Calibri"/>
              </a:defRPr>
            </a:lvl8pPr>
            <a:lvl9pPr marL="4023359" indent="-365759">
              <a:spcBef>
                <a:spcPts val="700"/>
              </a:spcBef>
              <a:buSzPct val="100000"/>
              <a:buFont typeface="Arial"/>
              <a:buChar char="•"/>
              <a:defRPr sz="3200">
                <a:latin typeface="Calibri"/>
                <a:ea typeface="Calibri"/>
                <a:cs typeface="Calibri"/>
                <a:sym typeface="Calibri"/>
              </a:defRPr>
            </a:lvl9pPr>
          </a:lstStyle>
          <a:p>
            <a:endParaRPr lang="es-CO" dirty="0"/>
          </a:p>
          <a:p>
            <a:endParaRPr lang="es-CO" dirty="0"/>
          </a:p>
          <a:p>
            <a:endParaRPr lang="es-CO" dirty="0"/>
          </a:p>
          <a:p>
            <a:endParaRPr lang="es-CO" dirty="0"/>
          </a:p>
        </p:txBody>
      </p:sp>
      <p:sp>
        <p:nvSpPr>
          <p:cNvPr id="7" name="2 Marcador de contenido"/>
          <p:cNvSpPr txBox="1">
            <a:spLocks/>
          </p:cNvSpPr>
          <p:nvPr/>
        </p:nvSpPr>
        <p:spPr>
          <a:xfrm>
            <a:off x="467544" y="1734254"/>
            <a:ext cx="7943260" cy="3528392"/>
          </a:xfrm>
          <a:prstGeom prst="rect">
            <a:avLst/>
          </a:prstGeom>
          <a:ln w="12700">
            <a:miter lim="400000"/>
          </a:ln>
          <a:extLst>
            <a:ext uri="{C572A759-6A51-4108-AA02-DFA0A04FC94B}">
              <ma14:wrappingTextBoxFlag xmlns:ma14="http://schemas.microsoft.com/office/mac/drawingml/2011/main" xmlns="" val="1"/>
            </a:ext>
          </a:extLst>
        </p:spPr>
        <p:txBody>
          <a:bodyPr lIns="45719" rIns="45719">
            <a:noAutofit/>
          </a:bodyPr>
          <a:lst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194560" indent="-365760">
              <a:spcBef>
                <a:spcPts val="700"/>
              </a:spcBef>
              <a:buSzPct val="100000"/>
              <a:buFont typeface="Arial"/>
              <a:buChar char="»"/>
              <a:defRPr sz="3200">
                <a:latin typeface="Calibri"/>
                <a:ea typeface="Calibri"/>
                <a:cs typeface="Calibri"/>
                <a:sym typeface="Calibri"/>
              </a:defRPr>
            </a:lvl5pPr>
            <a:lvl6pPr marL="2651760" indent="-365760">
              <a:spcBef>
                <a:spcPts val="700"/>
              </a:spcBef>
              <a:buSzPct val="100000"/>
              <a:buFont typeface="Arial"/>
              <a:buChar char="•"/>
              <a:defRPr sz="3200">
                <a:latin typeface="Calibri"/>
                <a:ea typeface="Calibri"/>
                <a:cs typeface="Calibri"/>
                <a:sym typeface="Calibri"/>
              </a:defRPr>
            </a:lvl6pPr>
            <a:lvl7pPr marL="3108960" indent="-365760">
              <a:spcBef>
                <a:spcPts val="700"/>
              </a:spcBef>
              <a:buSzPct val="100000"/>
              <a:buFont typeface="Arial"/>
              <a:buChar char="•"/>
              <a:defRPr sz="3200">
                <a:latin typeface="Calibri"/>
                <a:ea typeface="Calibri"/>
                <a:cs typeface="Calibri"/>
                <a:sym typeface="Calibri"/>
              </a:defRPr>
            </a:lvl7pPr>
            <a:lvl8pPr marL="3566159" indent="-365759">
              <a:spcBef>
                <a:spcPts val="700"/>
              </a:spcBef>
              <a:buSzPct val="100000"/>
              <a:buFont typeface="Arial"/>
              <a:buChar char="•"/>
              <a:defRPr sz="3200">
                <a:latin typeface="Calibri"/>
                <a:ea typeface="Calibri"/>
                <a:cs typeface="Calibri"/>
                <a:sym typeface="Calibri"/>
              </a:defRPr>
            </a:lvl8pPr>
            <a:lvl9pPr marL="4023359" indent="-365759">
              <a:spcBef>
                <a:spcPts val="700"/>
              </a:spcBef>
              <a:buSzPct val="100000"/>
              <a:buFont typeface="Arial"/>
              <a:buChar char="•"/>
              <a:defRPr sz="3200">
                <a:latin typeface="Calibri"/>
                <a:ea typeface="Calibri"/>
                <a:cs typeface="Calibri"/>
                <a:sym typeface="Calibri"/>
              </a:defRPr>
            </a:lvl9pPr>
          </a:lstStyle>
          <a:p>
            <a:pPr marL="109728" indent="0" algn="just">
              <a:buFont typeface="Arial"/>
              <a:buNone/>
            </a:pPr>
            <a:r>
              <a:rPr lang="es-CO" sz="1600" dirty="0"/>
              <a:t>Deben expresarse de conformidad con la política de SST y el resultado de la evaluación inicial y auditorias que se realicen, deben tener los siguientes aspectos:</a:t>
            </a:r>
          </a:p>
          <a:p>
            <a:pPr marL="109728" indent="0" algn="just">
              <a:buFont typeface="Arial"/>
              <a:buNone/>
            </a:pPr>
            <a:endParaRPr lang="es-CO" sz="1600" dirty="0"/>
          </a:p>
          <a:p>
            <a:pPr lvl="1" algn="just">
              <a:buFont typeface="+mj-lt"/>
              <a:buAutoNum type="arabicPeriod"/>
            </a:pPr>
            <a:r>
              <a:rPr lang="es-CO" sz="1600" dirty="0"/>
              <a:t>Ser claros, medibles, cuantificables y tener metas definidas para su cumplimiento. </a:t>
            </a:r>
          </a:p>
          <a:p>
            <a:pPr lvl="1" algn="just">
              <a:buFont typeface="+mj-lt"/>
              <a:buAutoNum type="arabicPeriod"/>
            </a:pPr>
            <a:r>
              <a:rPr lang="es-CO" sz="1600" dirty="0"/>
              <a:t>Ser adecuados para las características, el tamaño y la actividad económica de la empresa. </a:t>
            </a:r>
          </a:p>
          <a:p>
            <a:pPr lvl="1" algn="just">
              <a:buFont typeface="+mj-lt"/>
              <a:buAutoNum type="arabicPeriod"/>
            </a:pPr>
            <a:r>
              <a:rPr lang="es-CO" sz="1600" dirty="0"/>
              <a:t>Ser coherentes con el de plan de trabajo anual en SST. </a:t>
            </a:r>
          </a:p>
          <a:p>
            <a:pPr lvl="1" algn="just">
              <a:buFont typeface="+mj-lt"/>
              <a:buAutoNum type="arabicPeriod"/>
            </a:pPr>
            <a:r>
              <a:rPr lang="es-CO" sz="1600" dirty="0"/>
              <a:t>Ser compatibles con el cumplimiento de la normatividad vigente.</a:t>
            </a:r>
          </a:p>
          <a:p>
            <a:pPr lvl="1" algn="just">
              <a:buFont typeface="+mj-lt"/>
              <a:buAutoNum type="arabicPeriod"/>
            </a:pPr>
            <a:r>
              <a:rPr lang="es-CO" sz="1600" dirty="0"/>
              <a:t>Estar documentados y ser comunicados a todos los trabajadores. </a:t>
            </a:r>
          </a:p>
          <a:p>
            <a:pPr lvl="1" algn="just">
              <a:buFont typeface="+mj-lt"/>
              <a:buAutoNum type="arabicPeriod"/>
            </a:pPr>
            <a:r>
              <a:rPr lang="es-CO" sz="1600" dirty="0"/>
              <a:t>Ser revisados y evaluados periódicamente, mínimo una (1) vez al año y actualizados de ser necesario. </a:t>
            </a:r>
          </a:p>
          <a:p>
            <a:pPr algn="just"/>
            <a:endParaRPr lang="es-CO" sz="1600" dirty="0"/>
          </a:p>
        </p:txBody>
      </p:sp>
    </p:spTree>
    <p:extLst>
      <p:ext uri="{BB962C8B-B14F-4D97-AF65-F5344CB8AC3E}">
        <p14:creationId xmlns:p14="http://schemas.microsoft.com/office/powerpoint/2010/main" val="407022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Mintrabajo-word.png"/>
          <p:cNvPicPr/>
          <p:nvPr/>
        </p:nvPicPr>
        <p:blipFill>
          <a:blip r:embed="rId2">
            <a:extLst/>
          </a:blip>
          <a:stretch>
            <a:fillRect/>
          </a:stretch>
        </p:blipFill>
        <p:spPr>
          <a:xfrm>
            <a:off x="6137878" y="6078543"/>
            <a:ext cx="2925923" cy="685289"/>
          </a:xfrm>
          <a:prstGeom prst="rect">
            <a:avLst/>
          </a:prstGeom>
          <a:ln w="12700">
            <a:miter lim="400000"/>
          </a:ln>
        </p:spPr>
      </p:pic>
      <p:sp>
        <p:nvSpPr>
          <p:cNvPr id="59" name="Shape 59"/>
          <p:cNvSpPr/>
          <p:nvPr/>
        </p:nvSpPr>
        <p:spPr>
          <a:xfrm>
            <a:off x="1132046" y="341866"/>
            <a:ext cx="6752322" cy="539396"/>
          </a:xfrm>
          <a:prstGeom prst="rect">
            <a:avLst/>
          </a:prstGeom>
          <a:solidFill>
            <a:srgbClr val="353588"/>
          </a:solidFill>
          <a:ln w="12700">
            <a:miter lim="400000"/>
          </a:ln>
          <a:effectLst>
            <a:outerShdw blurRad="38100" dir="5400000" rotWithShape="0">
              <a:srgbClr val="9A403E">
                <a:alpha val="35000"/>
              </a:srgbClr>
            </a:outerShdw>
          </a:effectLst>
        </p:spPr>
        <p:txBody>
          <a:bodyPr lIns="0" tIns="0" rIns="0" bIns="0" anchor="ctr"/>
          <a:lstStyle/>
          <a:p>
            <a:pPr lvl="1" algn="ctr">
              <a:defRPr sz="4500" b="1">
                <a:solidFill>
                  <a:srgbClr val="FFFFFF"/>
                </a:solidFill>
                <a:latin typeface="Verdana"/>
                <a:ea typeface="Verdana"/>
                <a:cs typeface="Verdana"/>
                <a:sym typeface="Verdana"/>
              </a:defRPr>
            </a:pPr>
            <a:r>
              <a:rPr lang="es-CO" sz="2100" dirty="0">
                <a:latin typeface="Calibri" panose="020F0502020204030204" pitchFamily="34" charset="0"/>
              </a:rPr>
              <a:t>Art. 2.2.4.6.11 </a:t>
            </a:r>
            <a:r>
              <a:rPr lang="es-CO" sz="2100" i="1" dirty="0">
                <a:latin typeface="Calibri" panose="020F0502020204030204" pitchFamily="34" charset="0"/>
              </a:rPr>
              <a:t>Capacitación en Seguridad </a:t>
            </a:r>
            <a:r>
              <a:rPr lang="es-CO" sz="2100" dirty="0">
                <a:latin typeface="Calibri" panose="020F0502020204030204" pitchFamily="34" charset="0"/>
              </a:rPr>
              <a:t>y </a:t>
            </a:r>
            <a:r>
              <a:rPr lang="es-CO" sz="2100" i="1" dirty="0">
                <a:latin typeface="Calibri" panose="020F0502020204030204" pitchFamily="34" charset="0"/>
              </a:rPr>
              <a:t>Salud en el Trabajo </a:t>
            </a:r>
            <a:endParaRPr sz="2100" dirty="0">
              <a:latin typeface="Calibri" panose="020F0502020204030204" pitchFamily="34" charset="0"/>
            </a:endParaRPr>
          </a:p>
        </p:txBody>
      </p:sp>
      <p:sp>
        <p:nvSpPr>
          <p:cNvPr id="6" name="2 Marcador de contenido"/>
          <p:cNvSpPr txBox="1">
            <a:spLocks/>
          </p:cNvSpPr>
          <p:nvPr/>
        </p:nvSpPr>
        <p:spPr>
          <a:xfrm>
            <a:off x="539156" y="1734254"/>
            <a:ext cx="8229600" cy="4325112"/>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194560" indent="-365760">
              <a:spcBef>
                <a:spcPts val="700"/>
              </a:spcBef>
              <a:buSzPct val="100000"/>
              <a:buFont typeface="Arial"/>
              <a:buChar char="»"/>
              <a:defRPr sz="3200">
                <a:latin typeface="Calibri"/>
                <a:ea typeface="Calibri"/>
                <a:cs typeface="Calibri"/>
                <a:sym typeface="Calibri"/>
              </a:defRPr>
            </a:lvl5pPr>
            <a:lvl6pPr marL="2651760" indent="-365760">
              <a:spcBef>
                <a:spcPts val="700"/>
              </a:spcBef>
              <a:buSzPct val="100000"/>
              <a:buFont typeface="Arial"/>
              <a:buChar char="•"/>
              <a:defRPr sz="3200">
                <a:latin typeface="Calibri"/>
                <a:ea typeface="Calibri"/>
                <a:cs typeface="Calibri"/>
                <a:sym typeface="Calibri"/>
              </a:defRPr>
            </a:lvl6pPr>
            <a:lvl7pPr marL="3108960" indent="-365760">
              <a:spcBef>
                <a:spcPts val="700"/>
              </a:spcBef>
              <a:buSzPct val="100000"/>
              <a:buFont typeface="Arial"/>
              <a:buChar char="•"/>
              <a:defRPr sz="3200">
                <a:latin typeface="Calibri"/>
                <a:ea typeface="Calibri"/>
                <a:cs typeface="Calibri"/>
                <a:sym typeface="Calibri"/>
              </a:defRPr>
            </a:lvl7pPr>
            <a:lvl8pPr marL="3566159" indent="-365759">
              <a:spcBef>
                <a:spcPts val="700"/>
              </a:spcBef>
              <a:buSzPct val="100000"/>
              <a:buFont typeface="Arial"/>
              <a:buChar char="•"/>
              <a:defRPr sz="3200">
                <a:latin typeface="Calibri"/>
                <a:ea typeface="Calibri"/>
                <a:cs typeface="Calibri"/>
                <a:sym typeface="Calibri"/>
              </a:defRPr>
            </a:lvl8pPr>
            <a:lvl9pPr marL="4023359" indent="-365759">
              <a:spcBef>
                <a:spcPts val="700"/>
              </a:spcBef>
              <a:buSzPct val="100000"/>
              <a:buFont typeface="Arial"/>
              <a:buChar char="•"/>
              <a:defRPr sz="3200">
                <a:latin typeface="Calibri"/>
                <a:ea typeface="Calibri"/>
                <a:cs typeface="Calibri"/>
                <a:sym typeface="Calibri"/>
              </a:defRPr>
            </a:lvl9pPr>
          </a:lstStyle>
          <a:p>
            <a:endParaRPr lang="es-CO" dirty="0"/>
          </a:p>
          <a:p>
            <a:endParaRPr lang="es-CO" dirty="0"/>
          </a:p>
          <a:p>
            <a:endParaRPr lang="es-CO" dirty="0"/>
          </a:p>
          <a:p>
            <a:endParaRPr lang="es-CO" dirty="0"/>
          </a:p>
        </p:txBody>
      </p:sp>
      <p:sp>
        <p:nvSpPr>
          <p:cNvPr id="7" name="2 Marcador de contenido"/>
          <p:cNvSpPr txBox="1">
            <a:spLocks/>
          </p:cNvSpPr>
          <p:nvPr/>
        </p:nvSpPr>
        <p:spPr>
          <a:xfrm>
            <a:off x="403751" y="1268760"/>
            <a:ext cx="8208912" cy="4968552"/>
          </a:xfrm>
          <a:prstGeom prst="rect">
            <a:avLst/>
          </a:prstGeom>
          <a:ln w="12700">
            <a:miter lim="400000"/>
          </a:ln>
          <a:extLst>
            <a:ext uri="{C572A759-6A51-4108-AA02-DFA0A04FC94B}">
              <ma14:wrappingTextBoxFlag xmlns:ma14="http://schemas.microsoft.com/office/mac/drawingml/2011/main" xmlns="" val="1"/>
            </a:ext>
          </a:extLst>
        </p:spPr>
        <p:txBody>
          <a:bodyPr lIns="45719" rIns="45719">
            <a:noAutofit/>
          </a:bodyPr>
          <a:lst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194560" indent="-365760">
              <a:spcBef>
                <a:spcPts val="700"/>
              </a:spcBef>
              <a:buSzPct val="100000"/>
              <a:buFont typeface="Arial"/>
              <a:buChar char="»"/>
              <a:defRPr sz="3200">
                <a:latin typeface="Calibri"/>
                <a:ea typeface="Calibri"/>
                <a:cs typeface="Calibri"/>
                <a:sym typeface="Calibri"/>
              </a:defRPr>
            </a:lvl5pPr>
            <a:lvl6pPr marL="2651760" indent="-365760">
              <a:spcBef>
                <a:spcPts val="700"/>
              </a:spcBef>
              <a:buSzPct val="100000"/>
              <a:buFont typeface="Arial"/>
              <a:buChar char="•"/>
              <a:defRPr sz="3200">
                <a:latin typeface="Calibri"/>
                <a:ea typeface="Calibri"/>
                <a:cs typeface="Calibri"/>
                <a:sym typeface="Calibri"/>
              </a:defRPr>
            </a:lvl6pPr>
            <a:lvl7pPr marL="3108960" indent="-365760">
              <a:spcBef>
                <a:spcPts val="700"/>
              </a:spcBef>
              <a:buSzPct val="100000"/>
              <a:buFont typeface="Arial"/>
              <a:buChar char="•"/>
              <a:defRPr sz="3200">
                <a:latin typeface="Calibri"/>
                <a:ea typeface="Calibri"/>
                <a:cs typeface="Calibri"/>
                <a:sym typeface="Calibri"/>
              </a:defRPr>
            </a:lvl7pPr>
            <a:lvl8pPr marL="3566159" indent="-365759">
              <a:spcBef>
                <a:spcPts val="700"/>
              </a:spcBef>
              <a:buSzPct val="100000"/>
              <a:buFont typeface="Arial"/>
              <a:buChar char="•"/>
              <a:defRPr sz="3200">
                <a:latin typeface="Calibri"/>
                <a:ea typeface="Calibri"/>
                <a:cs typeface="Calibri"/>
                <a:sym typeface="Calibri"/>
              </a:defRPr>
            </a:lvl8pPr>
            <a:lvl9pPr marL="4023359" indent="-365759">
              <a:spcBef>
                <a:spcPts val="700"/>
              </a:spcBef>
              <a:buSzPct val="100000"/>
              <a:buFont typeface="Arial"/>
              <a:buChar char="•"/>
              <a:defRPr sz="3200">
                <a:latin typeface="Calibri"/>
                <a:ea typeface="Calibri"/>
                <a:cs typeface="Calibri"/>
                <a:sym typeface="Calibri"/>
              </a:defRPr>
            </a:lvl9pPr>
          </a:lstStyle>
          <a:p>
            <a:pPr marL="0" indent="0" algn="just">
              <a:buNone/>
            </a:pPr>
            <a:r>
              <a:rPr lang="es-CO" sz="1600" dirty="0"/>
              <a:t>El empleador o contratante debe definir los requisitos de conocimiento y practica en SST y adoptar y mantener disposiciones para que estos se cumplan.</a:t>
            </a:r>
          </a:p>
          <a:p>
            <a:pPr marL="457200" lvl="1" indent="0" algn="just">
              <a:buNone/>
            </a:pPr>
            <a:endParaRPr lang="es-CO" sz="1600" dirty="0"/>
          </a:p>
          <a:p>
            <a:pPr lvl="1" algn="just"/>
            <a:r>
              <a:rPr lang="es-CO" sz="1600" dirty="0"/>
              <a:t>Desarrollar un programa anual de capacitación </a:t>
            </a:r>
          </a:p>
          <a:p>
            <a:pPr marL="457200" lvl="1" indent="0" algn="just">
              <a:buNone/>
            </a:pPr>
            <a:endParaRPr lang="es-CO" sz="1600" dirty="0"/>
          </a:p>
          <a:p>
            <a:pPr lvl="2" algn="just"/>
            <a:r>
              <a:rPr lang="es-CO" sz="1600" dirty="0"/>
              <a:t>Proporcionar conocimiento para identificar los peligros y controlar los riesgos relacionados con el trabajo.</a:t>
            </a:r>
          </a:p>
          <a:p>
            <a:pPr lvl="2" algn="just"/>
            <a:r>
              <a:rPr lang="es-CO" sz="1600" dirty="0"/>
              <a:t>Extensivo a todos los niveles de la organización.</a:t>
            </a:r>
          </a:p>
          <a:p>
            <a:pPr lvl="2" algn="just"/>
            <a:r>
              <a:rPr lang="es-CO" sz="1600" dirty="0"/>
              <a:t>Estar documentado.</a:t>
            </a:r>
          </a:p>
          <a:p>
            <a:pPr lvl="2" algn="just"/>
            <a:r>
              <a:rPr lang="es-CO" sz="1600" dirty="0"/>
              <a:t>Impartido por personal idóneo conforme a la normatividad vigente. </a:t>
            </a:r>
          </a:p>
          <a:p>
            <a:pPr lvl="2" algn="just"/>
            <a:r>
              <a:rPr lang="es-CO" sz="1600" dirty="0"/>
              <a:t>Debe ser revisado mínimo una (1) vez al año con la participación del COPASST o Vigía SST y la alta dirección de la empresa. </a:t>
            </a:r>
          </a:p>
          <a:p>
            <a:pPr marL="914400" lvl="2" indent="0" algn="just">
              <a:buNone/>
            </a:pPr>
            <a:endParaRPr lang="es-CO" sz="1600" dirty="0"/>
          </a:p>
          <a:p>
            <a:pPr marL="0" indent="0" algn="just">
              <a:buNone/>
            </a:pPr>
            <a:r>
              <a:rPr lang="es-CO" sz="1600" dirty="0"/>
              <a:t>El empleador proporcionara a todo trabajador que ingrese por primera vez a la empresa, independiente de su contratación una inducción en los aspectos generales y específicos de las actividades a realizar.</a:t>
            </a:r>
          </a:p>
        </p:txBody>
      </p:sp>
    </p:spTree>
    <p:extLst>
      <p:ext uri="{BB962C8B-B14F-4D97-AF65-F5344CB8AC3E}">
        <p14:creationId xmlns:p14="http://schemas.microsoft.com/office/powerpoint/2010/main" val="4118165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Mintrabajo-word.png"/>
          <p:cNvPicPr/>
          <p:nvPr/>
        </p:nvPicPr>
        <p:blipFill>
          <a:blip r:embed="rId2">
            <a:extLst/>
          </a:blip>
          <a:stretch>
            <a:fillRect/>
          </a:stretch>
        </p:blipFill>
        <p:spPr>
          <a:xfrm>
            <a:off x="6137878" y="6078543"/>
            <a:ext cx="2925923" cy="685289"/>
          </a:xfrm>
          <a:prstGeom prst="rect">
            <a:avLst/>
          </a:prstGeom>
          <a:ln w="12700">
            <a:miter lim="400000"/>
          </a:ln>
        </p:spPr>
      </p:pic>
      <p:sp>
        <p:nvSpPr>
          <p:cNvPr id="59" name="Shape 59"/>
          <p:cNvSpPr/>
          <p:nvPr/>
        </p:nvSpPr>
        <p:spPr>
          <a:xfrm>
            <a:off x="1132046" y="341866"/>
            <a:ext cx="6752322" cy="539396"/>
          </a:xfrm>
          <a:prstGeom prst="rect">
            <a:avLst/>
          </a:prstGeom>
          <a:solidFill>
            <a:srgbClr val="353588"/>
          </a:solidFill>
          <a:ln w="12700">
            <a:miter lim="400000"/>
          </a:ln>
          <a:effectLst>
            <a:outerShdw blurRad="38100" dir="5400000" rotWithShape="0">
              <a:srgbClr val="9A403E">
                <a:alpha val="35000"/>
              </a:srgbClr>
            </a:outerShdw>
          </a:effectLst>
        </p:spPr>
        <p:txBody>
          <a:bodyPr lIns="0" tIns="0" rIns="0" bIns="0" anchor="ctr"/>
          <a:lstStyle/>
          <a:p>
            <a:pPr lvl="1" algn="ctr">
              <a:defRPr sz="4500" b="1">
                <a:solidFill>
                  <a:srgbClr val="FFFFFF"/>
                </a:solidFill>
                <a:latin typeface="Verdana"/>
                <a:ea typeface="Verdana"/>
                <a:cs typeface="Verdana"/>
                <a:sym typeface="Verdana"/>
              </a:defRPr>
            </a:pPr>
            <a:r>
              <a:rPr lang="es-CO" sz="2400" i="1" dirty="0">
                <a:latin typeface="Calibri" panose="020F0502020204030204" pitchFamily="34" charset="0"/>
              </a:rPr>
              <a:t>Art. 2.2.4.6.14 Comunicación </a:t>
            </a:r>
            <a:endParaRPr sz="2400" dirty="0">
              <a:latin typeface="Calibri" panose="020F0502020204030204" pitchFamily="34" charset="0"/>
            </a:endParaRPr>
          </a:p>
        </p:txBody>
      </p:sp>
      <p:sp>
        <p:nvSpPr>
          <p:cNvPr id="6" name="2 Marcador de contenido"/>
          <p:cNvSpPr txBox="1">
            <a:spLocks/>
          </p:cNvSpPr>
          <p:nvPr/>
        </p:nvSpPr>
        <p:spPr>
          <a:xfrm>
            <a:off x="539156" y="1734254"/>
            <a:ext cx="8229600" cy="4325112"/>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194560" indent="-365760">
              <a:spcBef>
                <a:spcPts val="700"/>
              </a:spcBef>
              <a:buSzPct val="100000"/>
              <a:buFont typeface="Arial"/>
              <a:buChar char="»"/>
              <a:defRPr sz="3200">
                <a:latin typeface="Calibri"/>
                <a:ea typeface="Calibri"/>
                <a:cs typeface="Calibri"/>
                <a:sym typeface="Calibri"/>
              </a:defRPr>
            </a:lvl5pPr>
            <a:lvl6pPr marL="2651760" indent="-365760">
              <a:spcBef>
                <a:spcPts val="700"/>
              </a:spcBef>
              <a:buSzPct val="100000"/>
              <a:buFont typeface="Arial"/>
              <a:buChar char="•"/>
              <a:defRPr sz="3200">
                <a:latin typeface="Calibri"/>
                <a:ea typeface="Calibri"/>
                <a:cs typeface="Calibri"/>
                <a:sym typeface="Calibri"/>
              </a:defRPr>
            </a:lvl6pPr>
            <a:lvl7pPr marL="3108960" indent="-365760">
              <a:spcBef>
                <a:spcPts val="700"/>
              </a:spcBef>
              <a:buSzPct val="100000"/>
              <a:buFont typeface="Arial"/>
              <a:buChar char="•"/>
              <a:defRPr sz="3200">
                <a:latin typeface="Calibri"/>
                <a:ea typeface="Calibri"/>
                <a:cs typeface="Calibri"/>
                <a:sym typeface="Calibri"/>
              </a:defRPr>
            </a:lvl7pPr>
            <a:lvl8pPr marL="3566159" indent="-365759">
              <a:spcBef>
                <a:spcPts val="700"/>
              </a:spcBef>
              <a:buSzPct val="100000"/>
              <a:buFont typeface="Arial"/>
              <a:buChar char="•"/>
              <a:defRPr sz="3200">
                <a:latin typeface="Calibri"/>
                <a:ea typeface="Calibri"/>
                <a:cs typeface="Calibri"/>
                <a:sym typeface="Calibri"/>
              </a:defRPr>
            </a:lvl8pPr>
            <a:lvl9pPr marL="4023359" indent="-365759">
              <a:spcBef>
                <a:spcPts val="700"/>
              </a:spcBef>
              <a:buSzPct val="100000"/>
              <a:buFont typeface="Arial"/>
              <a:buChar char="•"/>
              <a:defRPr sz="3200">
                <a:latin typeface="Calibri"/>
                <a:ea typeface="Calibri"/>
                <a:cs typeface="Calibri"/>
                <a:sym typeface="Calibri"/>
              </a:defRPr>
            </a:lvl9pPr>
          </a:lstStyle>
          <a:p>
            <a:endParaRPr lang="es-CO" dirty="0"/>
          </a:p>
          <a:p>
            <a:endParaRPr lang="es-CO" dirty="0"/>
          </a:p>
          <a:p>
            <a:endParaRPr lang="es-CO" dirty="0"/>
          </a:p>
          <a:p>
            <a:endParaRPr lang="es-CO" dirty="0"/>
          </a:p>
        </p:txBody>
      </p:sp>
      <p:graphicFrame>
        <p:nvGraphicFramePr>
          <p:cNvPr id="8" name="7 Diagrama"/>
          <p:cNvGraphicFramePr/>
          <p:nvPr>
            <p:extLst>
              <p:ext uri="{D42A27DB-BD31-4B8C-83A1-F6EECF244321}">
                <p14:modId xmlns:p14="http://schemas.microsoft.com/office/powerpoint/2010/main" val="3797052142"/>
              </p:ext>
            </p:extLst>
          </p:nvPr>
        </p:nvGraphicFramePr>
        <p:xfrm>
          <a:off x="729520" y="1556792"/>
          <a:ext cx="7848872"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2 Marcador de contenido"/>
          <p:cNvSpPr txBox="1">
            <a:spLocks/>
          </p:cNvSpPr>
          <p:nvPr/>
        </p:nvSpPr>
        <p:spPr>
          <a:xfrm>
            <a:off x="683568" y="1410218"/>
            <a:ext cx="8229600" cy="648072"/>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fontScale="92500" lnSpcReduction="20000"/>
          </a:bodyPr>
          <a:lst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194560" indent="-365760">
              <a:spcBef>
                <a:spcPts val="700"/>
              </a:spcBef>
              <a:buSzPct val="100000"/>
              <a:buFont typeface="Arial"/>
              <a:buChar char="»"/>
              <a:defRPr sz="3200">
                <a:latin typeface="Calibri"/>
                <a:ea typeface="Calibri"/>
                <a:cs typeface="Calibri"/>
                <a:sym typeface="Calibri"/>
              </a:defRPr>
            </a:lvl5pPr>
            <a:lvl6pPr marL="2651760" indent="-365760">
              <a:spcBef>
                <a:spcPts val="700"/>
              </a:spcBef>
              <a:buSzPct val="100000"/>
              <a:buFont typeface="Arial"/>
              <a:buChar char="•"/>
              <a:defRPr sz="3200">
                <a:latin typeface="Calibri"/>
                <a:ea typeface="Calibri"/>
                <a:cs typeface="Calibri"/>
                <a:sym typeface="Calibri"/>
              </a:defRPr>
            </a:lvl6pPr>
            <a:lvl7pPr marL="3108960" indent="-365760">
              <a:spcBef>
                <a:spcPts val="700"/>
              </a:spcBef>
              <a:buSzPct val="100000"/>
              <a:buFont typeface="Arial"/>
              <a:buChar char="•"/>
              <a:defRPr sz="3200">
                <a:latin typeface="Calibri"/>
                <a:ea typeface="Calibri"/>
                <a:cs typeface="Calibri"/>
                <a:sym typeface="Calibri"/>
              </a:defRPr>
            </a:lvl7pPr>
            <a:lvl8pPr marL="3566159" indent="-365759">
              <a:spcBef>
                <a:spcPts val="700"/>
              </a:spcBef>
              <a:buSzPct val="100000"/>
              <a:buFont typeface="Arial"/>
              <a:buChar char="•"/>
              <a:defRPr sz="3200">
                <a:latin typeface="Calibri"/>
                <a:ea typeface="Calibri"/>
                <a:cs typeface="Calibri"/>
                <a:sym typeface="Calibri"/>
              </a:defRPr>
            </a:lvl8pPr>
            <a:lvl9pPr marL="4023359" indent="-365759">
              <a:spcBef>
                <a:spcPts val="700"/>
              </a:spcBef>
              <a:buSzPct val="100000"/>
              <a:buFont typeface="Arial"/>
              <a:buChar char="•"/>
              <a:defRPr sz="3200">
                <a:latin typeface="Calibri"/>
                <a:ea typeface="Calibri"/>
                <a:cs typeface="Calibri"/>
                <a:sym typeface="Calibri"/>
              </a:defRPr>
            </a:lvl9pPr>
          </a:lstStyle>
          <a:p>
            <a:pPr marL="109728" indent="0">
              <a:buFont typeface="Arial"/>
              <a:buNone/>
            </a:pPr>
            <a:endParaRPr lang="es-CO" sz="2000" dirty="0"/>
          </a:p>
          <a:p>
            <a:pPr marL="109728" indent="0">
              <a:buFont typeface="Arial"/>
              <a:buNone/>
            </a:pPr>
            <a:r>
              <a:rPr lang="es-CO" sz="2000" dirty="0"/>
              <a:t>El empleador debe establecer mecanismos eficaces para: .  </a:t>
            </a:r>
          </a:p>
          <a:p>
            <a:endParaRPr lang="es-CO" sz="2000" dirty="0"/>
          </a:p>
          <a:p>
            <a:endParaRPr lang="es-CO" sz="2000" dirty="0"/>
          </a:p>
          <a:p>
            <a:endParaRPr lang="es-CO" sz="2000" dirty="0"/>
          </a:p>
        </p:txBody>
      </p:sp>
    </p:spTree>
    <p:extLst>
      <p:ext uri="{BB962C8B-B14F-4D97-AF65-F5344CB8AC3E}">
        <p14:creationId xmlns:p14="http://schemas.microsoft.com/office/powerpoint/2010/main" val="973604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Mintrabajo-word.png"/>
          <p:cNvPicPr/>
          <p:nvPr/>
        </p:nvPicPr>
        <p:blipFill>
          <a:blip r:embed="rId2">
            <a:extLst/>
          </a:blip>
          <a:stretch>
            <a:fillRect/>
          </a:stretch>
        </p:blipFill>
        <p:spPr>
          <a:xfrm>
            <a:off x="6137878" y="6078543"/>
            <a:ext cx="2925923" cy="685289"/>
          </a:xfrm>
          <a:prstGeom prst="rect">
            <a:avLst/>
          </a:prstGeom>
          <a:ln w="12700">
            <a:miter lim="400000"/>
          </a:ln>
        </p:spPr>
      </p:pic>
      <p:sp>
        <p:nvSpPr>
          <p:cNvPr id="59" name="Shape 59"/>
          <p:cNvSpPr/>
          <p:nvPr/>
        </p:nvSpPr>
        <p:spPr>
          <a:xfrm>
            <a:off x="1132046" y="341866"/>
            <a:ext cx="6752322" cy="539396"/>
          </a:xfrm>
          <a:prstGeom prst="rect">
            <a:avLst/>
          </a:prstGeom>
          <a:solidFill>
            <a:srgbClr val="353588"/>
          </a:solidFill>
          <a:ln w="12700">
            <a:miter lim="400000"/>
          </a:ln>
          <a:effectLst>
            <a:outerShdw blurRad="38100" dir="5400000" rotWithShape="0">
              <a:srgbClr val="9A403E">
                <a:alpha val="35000"/>
              </a:srgbClr>
            </a:outerShdw>
          </a:effectLst>
        </p:spPr>
        <p:txBody>
          <a:bodyPr lIns="0" tIns="0" rIns="0" bIns="0" anchor="ctr"/>
          <a:lstStyle/>
          <a:p>
            <a:pPr lvl="1" algn="ctr">
              <a:defRPr sz="4500" b="1">
                <a:solidFill>
                  <a:srgbClr val="FFFFFF"/>
                </a:solidFill>
                <a:latin typeface="Verdana"/>
                <a:ea typeface="Verdana"/>
                <a:cs typeface="Verdana"/>
                <a:sym typeface="Verdana"/>
              </a:defRPr>
            </a:pPr>
            <a:r>
              <a:rPr lang="es-CO" sz="2000" dirty="0">
                <a:latin typeface="Calibri" panose="020F0502020204030204" pitchFamily="34" charset="0"/>
              </a:rPr>
              <a:t>Art. 2.2.4.6.15 – 2.2.4.6.23 </a:t>
            </a:r>
            <a:r>
              <a:rPr lang="es-CO" sz="2000" i="1" dirty="0">
                <a:latin typeface="Calibri" panose="020F0502020204030204" pitchFamily="34" charset="0"/>
              </a:rPr>
              <a:t>Identificación de Peligros, Evaluación </a:t>
            </a:r>
            <a:r>
              <a:rPr lang="es-CO" sz="2000" dirty="0">
                <a:latin typeface="Calibri" panose="020F0502020204030204" pitchFamily="34" charset="0"/>
              </a:rPr>
              <a:t>y </a:t>
            </a:r>
            <a:r>
              <a:rPr lang="es-CO" sz="2000" i="1" dirty="0">
                <a:latin typeface="Calibri" panose="020F0502020204030204" pitchFamily="34" charset="0"/>
              </a:rPr>
              <a:t>Valoración de los Riesgos </a:t>
            </a:r>
            <a:endParaRPr sz="2000" dirty="0">
              <a:latin typeface="Calibri" panose="020F0502020204030204" pitchFamily="34" charset="0"/>
            </a:endParaRPr>
          </a:p>
        </p:txBody>
      </p:sp>
      <p:sp>
        <p:nvSpPr>
          <p:cNvPr id="6" name="2 Marcador de contenido"/>
          <p:cNvSpPr txBox="1">
            <a:spLocks/>
          </p:cNvSpPr>
          <p:nvPr/>
        </p:nvSpPr>
        <p:spPr>
          <a:xfrm>
            <a:off x="539156" y="1734254"/>
            <a:ext cx="8229600" cy="4325112"/>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194560" indent="-365760">
              <a:spcBef>
                <a:spcPts val="700"/>
              </a:spcBef>
              <a:buSzPct val="100000"/>
              <a:buFont typeface="Arial"/>
              <a:buChar char="»"/>
              <a:defRPr sz="3200">
                <a:latin typeface="Calibri"/>
                <a:ea typeface="Calibri"/>
                <a:cs typeface="Calibri"/>
                <a:sym typeface="Calibri"/>
              </a:defRPr>
            </a:lvl5pPr>
            <a:lvl6pPr marL="2651760" indent="-365760">
              <a:spcBef>
                <a:spcPts val="700"/>
              </a:spcBef>
              <a:buSzPct val="100000"/>
              <a:buFont typeface="Arial"/>
              <a:buChar char="•"/>
              <a:defRPr sz="3200">
                <a:latin typeface="Calibri"/>
                <a:ea typeface="Calibri"/>
                <a:cs typeface="Calibri"/>
                <a:sym typeface="Calibri"/>
              </a:defRPr>
            </a:lvl6pPr>
            <a:lvl7pPr marL="3108960" indent="-365760">
              <a:spcBef>
                <a:spcPts val="700"/>
              </a:spcBef>
              <a:buSzPct val="100000"/>
              <a:buFont typeface="Arial"/>
              <a:buChar char="•"/>
              <a:defRPr sz="3200">
                <a:latin typeface="Calibri"/>
                <a:ea typeface="Calibri"/>
                <a:cs typeface="Calibri"/>
                <a:sym typeface="Calibri"/>
              </a:defRPr>
            </a:lvl7pPr>
            <a:lvl8pPr marL="3566159" indent="-365759">
              <a:spcBef>
                <a:spcPts val="700"/>
              </a:spcBef>
              <a:buSzPct val="100000"/>
              <a:buFont typeface="Arial"/>
              <a:buChar char="•"/>
              <a:defRPr sz="3200">
                <a:latin typeface="Calibri"/>
                <a:ea typeface="Calibri"/>
                <a:cs typeface="Calibri"/>
                <a:sym typeface="Calibri"/>
              </a:defRPr>
            </a:lvl8pPr>
            <a:lvl9pPr marL="4023359" indent="-365759">
              <a:spcBef>
                <a:spcPts val="700"/>
              </a:spcBef>
              <a:buSzPct val="100000"/>
              <a:buFont typeface="Arial"/>
              <a:buChar char="•"/>
              <a:defRPr sz="3200">
                <a:latin typeface="Calibri"/>
                <a:ea typeface="Calibri"/>
                <a:cs typeface="Calibri"/>
                <a:sym typeface="Calibri"/>
              </a:defRPr>
            </a:lvl9pPr>
          </a:lstStyle>
          <a:p>
            <a:endParaRPr lang="es-CO" dirty="0"/>
          </a:p>
          <a:p>
            <a:endParaRPr lang="es-CO" dirty="0"/>
          </a:p>
          <a:p>
            <a:endParaRPr lang="es-CO" dirty="0"/>
          </a:p>
          <a:p>
            <a:endParaRPr lang="es-CO" dirty="0"/>
          </a:p>
        </p:txBody>
      </p:sp>
      <p:sp>
        <p:nvSpPr>
          <p:cNvPr id="7" name="2 Marcador de contenido"/>
          <p:cNvSpPr txBox="1">
            <a:spLocks/>
          </p:cNvSpPr>
          <p:nvPr/>
        </p:nvSpPr>
        <p:spPr>
          <a:xfrm>
            <a:off x="533409" y="1196752"/>
            <a:ext cx="3896647" cy="4525963"/>
          </a:xfrm>
          <a:prstGeom prst="rect">
            <a:avLst/>
          </a:prstGeom>
          <a:ln w="12700">
            <a:miter lim="400000"/>
          </a:ln>
          <a:extLst>
            <a:ext uri="{C572A759-6A51-4108-AA02-DFA0A04FC94B}">
              <ma14:wrappingTextBoxFlag xmlns:ma14="http://schemas.microsoft.com/office/mac/drawingml/2011/main" xmlns="" val="1"/>
            </a:ext>
          </a:extLst>
        </p:spPr>
        <p:txBody>
          <a:bodyPr lIns="45719" rIns="45719">
            <a:noAutofit/>
          </a:bodyPr>
          <a:lst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194560" indent="-365760">
              <a:spcBef>
                <a:spcPts val="700"/>
              </a:spcBef>
              <a:buSzPct val="100000"/>
              <a:buFont typeface="Arial"/>
              <a:buChar char="»"/>
              <a:defRPr sz="3200">
                <a:latin typeface="Calibri"/>
                <a:ea typeface="Calibri"/>
                <a:cs typeface="Calibri"/>
                <a:sym typeface="Calibri"/>
              </a:defRPr>
            </a:lvl5pPr>
            <a:lvl6pPr marL="2651760" indent="-365760">
              <a:spcBef>
                <a:spcPts val="700"/>
              </a:spcBef>
              <a:buSzPct val="100000"/>
              <a:buFont typeface="Arial"/>
              <a:buChar char="•"/>
              <a:defRPr sz="3200">
                <a:latin typeface="Calibri"/>
                <a:ea typeface="Calibri"/>
                <a:cs typeface="Calibri"/>
                <a:sym typeface="Calibri"/>
              </a:defRPr>
            </a:lvl6pPr>
            <a:lvl7pPr marL="3108960" indent="-365760">
              <a:spcBef>
                <a:spcPts val="700"/>
              </a:spcBef>
              <a:buSzPct val="100000"/>
              <a:buFont typeface="Arial"/>
              <a:buChar char="•"/>
              <a:defRPr sz="3200">
                <a:latin typeface="Calibri"/>
                <a:ea typeface="Calibri"/>
                <a:cs typeface="Calibri"/>
                <a:sym typeface="Calibri"/>
              </a:defRPr>
            </a:lvl7pPr>
            <a:lvl8pPr marL="3566159" indent="-365759">
              <a:spcBef>
                <a:spcPts val="700"/>
              </a:spcBef>
              <a:buSzPct val="100000"/>
              <a:buFont typeface="Arial"/>
              <a:buChar char="•"/>
              <a:defRPr sz="3200">
                <a:latin typeface="Calibri"/>
                <a:ea typeface="Calibri"/>
                <a:cs typeface="Calibri"/>
                <a:sym typeface="Calibri"/>
              </a:defRPr>
            </a:lvl8pPr>
            <a:lvl9pPr marL="4023359" indent="-365759">
              <a:spcBef>
                <a:spcPts val="700"/>
              </a:spcBef>
              <a:buSzPct val="100000"/>
              <a:buFont typeface="Arial"/>
              <a:buChar char="•"/>
              <a:defRPr sz="3200">
                <a:latin typeface="Calibri"/>
                <a:ea typeface="Calibri"/>
                <a:cs typeface="Calibri"/>
                <a:sym typeface="Calibri"/>
              </a:defRPr>
            </a:lvl9pPr>
          </a:lstStyle>
          <a:p>
            <a:pPr algn="just"/>
            <a:endParaRPr lang="es-CO" sz="1400" dirty="0"/>
          </a:p>
          <a:p>
            <a:pPr algn="just"/>
            <a:r>
              <a:rPr lang="es-CO" sz="1400" dirty="0"/>
              <a:t>Debe aplicar una metodología que  tenga alcance sobre todos los procesos, actividades y  centros de trabajo.</a:t>
            </a:r>
          </a:p>
          <a:p>
            <a:pPr marL="0" indent="0" algn="just">
              <a:buNone/>
            </a:pPr>
            <a:endParaRPr lang="es-CO" sz="1400" dirty="0"/>
          </a:p>
          <a:p>
            <a:pPr algn="just"/>
            <a:r>
              <a:rPr lang="es-CO" sz="1400" dirty="0"/>
              <a:t>Debe ser documentada y actualizada como  mínimo de manera anual o cuando  ocurra un accidente de trabajo mortal o un evento catastrófico en la empresa o cuando se presenten cambios en los procesos, en las instalaciones en la maquinaria o en los equipos.</a:t>
            </a:r>
          </a:p>
          <a:p>
            <a:pPr algn="just"/>
            <a:endParaRPr lang="es-CO" sz="1400" dirty="0"/>
          </a:p>
          <a:p>
            <a:pPr algn="just"/>
            <a:r>
              <a:rPr lang="es-CO" sz="1400" dirty="0">
                <a:solidFill>
                  <a:schemeClr val="tx1"/>
                </a:solidFill>
              </a:rPr>
              <a:t>El empleador debe informar al COPASST o Vigía de SST sobre los resultados de las evaluaciones de los ambientes de trabajo para que emita las recomendaciones que haya lugar.</a:t>
            </a:r>
          </a:p>
          <a:p>
            <a:pPr marL="0" indent="0" algn="just">
              <a:buNone/>
            </a:pPr>
            <a:endParaRPr lang="es-CO" sz="1400" dirty="0"/>
          </a:p>
          <a:p>
            <a:pPr algn="just"/>
            <a:endParaRPr lang="es-CO" sz="1400" dirty="0"/>
          </a:p>
        </p:txBody>
      </p:sp>
      <p:sp>
        <p:nvSpPr>
          <p:cNvPr id="8" name="2 Marcador de contenido"/>
          <p:cNvSpPr txBox="1">
            <a:spLocks/>
          </p:cNvSpPr>
          <p:nvPr/>
        </p:nvSpPr>
        <p:spPr>
          <a:xfrm>
            <a:off x="4653956" y="1374167"/>
            <a:ext cx="3896647" cy="4525963"/>
          </a:xfrm>
          <a:prstGeom prst="rect">
            <a:avLst/>
          </a:prstGeom>
          <a:ln w="12700">
            <a:miter lim="400000"/>
          </a:ln>
          <a:extLst>
            <a:ext uri="{C572A759-6A51-4108-AA02-DFA0A04FC94B}">
              <ma14:wrappingTextBoxFlag xmlns:ma14="http://schemas.microsoft.com/office/mac/drawingml/2011/main" xmlns="" val="1"/>
            </a:ext>
          </a:extLst>
        </p:spPr>
        <p:txBody>
          <a:bodyPr lIns="45719" rIns="45719">
            <a:noAutofit/>
          </a:bodyPr>
          <a:lst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194560" indent="-365760">
              <a:spcBef>
                <a:spcPts val="700"/>
              </a:spcBef>
              <a:buSzPct val="100000"/>
              <a:buFont typeface="Arial"/>
              <a:buChar char="»"/>
              <a:defRPr sz="3200">
                <a:latin typeface="Calibri"/>
                <a:ea typeface="Calibri"/>
                <a:cs typeface="Calibri"/>
                <a:sym typeface="Calibri"/>
              </a:defRPr>
            </a:lvl5pPr>
            <a:lvl6pPr marL="2651760" indent="-365760">
              <a:spcBef>
                <a:spcPts val="700"/>
              </a:spcBef>
              <a:buSzPct val="100000"/>
              <a:buFont typeface="Arial"/>
              <a:buChar char="•"/>
              <a:defRPr sz="3200">
                <a:latin typeface="Calibri"/>
                <a:ea typeface="Calibri"/>
                <a:cs typeface="Calibri"/>
                <a:sym typeface="Calibri"/>
              </a:defRPr>
            </a:lvl6pPr>
            <a:lvl7pPr marL="3108960" indent="-365760">
              <a:spcBef>
                <a:spcPts val="700"/>
              </a:spcBef>
              <a:buSzPct val="100000"/>
              <a:buFont typeface="Arial"/>
              <a:buChar char="•"/>
              <a:defRPr sz="3200">
                <a:latin typeface="Calibri"/>
                <a:ea typeface="Calibri"/>
                <a:cs typeface="Calibri"/>
                <a:sym typeface="Calibri"/>
              </a:defRPr>
            </a:lvl7pPr>
            <a:lvl8pPr marL="3566159" indent="-365759">
              <a:spcBef>
                <a:spcPts val="700"/>
              </a:spcBef>
              <a:buSzPct val="100000"/>
              <a:buFont typeface="Arial"/>
              <a:buChar char="•"/>
              <a:defRPr sz="3200">
                <a:latin typeface="Calibri"/>
                <a:ea typeface="Calibri"/>
                <a:cs typeface="Calibri"/>
                <a:sym typeface="Calibri"/>
              </a:defRPr>
            </a:lvl8pPr>
            <a:lvl9pPr marL="4023359" indent="-365759">
              <a:spcBef>
                <a:spcPts val="700"/>
              </a:spcBef>
              <a:buSzPct val="100000"/>
              <a:buFont typeface="Arial"/>
              <a:buChar char="•"/>
              <a:defRPr sz="3200">
                <a:latin typeface="Calibri"/>
                <a:ea typeface="Calibri"/>
                <a:cs typeface="Calibri"/>
                <a:sym typeface="Calibri"/>
              </a:defRPr>
            </a:lvl9pPr>
          </a:lstStyle>
          <a:p>
            <a:pPr marL="109728" algn="just"/>
            <a:endParaRPr lang="es-CO" sz="1400" dirty="0">
              <a:solidFill>
                <a:schemeClr val="tx1"/>
              </a:solidFill>
            </a:endParaRPr>
          </a:p>
          <a:p>
            <a:pPr algn="just"/>
            <a:endParaRPr lang="es-CO" sz="1400" dirty="0">
              <a:solidFill>
                <a:schemeClr val="tx1"/>
              </a:solidFill>
            </a:endParaRPr>
          </a:p>
          <a:p>
            <a:pPr algn="just"/>
            <a:endParaRPr lang="es-CO" sz="1400" dirty="0"/>
          </a:p>
          <a:p>
            <a:pPr algn="just"/>
            <a:endParaRPr lang="es-CO" sz="1400" dirty="0"/>
          </a:p>
        </p:txBody>
      </p:sp>
      <p:sp>
        <p:nvSpPr>
          <p:cNvPr id="9" name="2 Marcador de contenido"/>
          <p:cNvSpPr txBox="1">
            <a:spLocks/>
          </p:cNvSpPr>
          <p:nvPr/>
        </p:nvSpPr>
        <p:spPr>
          <a:xfrm>
            <a:off x="4788024" y="1381133"/>
            <a:ext cx="3896647" cy="4525963"/>
          </a:xfrm>
          <a:prstGeom prst="rect">
            <a:avLst/>
          </a:prstGeom>
          <a:ln w="12700">
            <a:miter lim="400000"/>
          </a:ln>
          <a:extLst>
            <a:ext uri="{C572A759-6A51-4108-AA02-DFA0A04FC94B}">
              <ma14:wrappingTextBoxFlag xmlns:ma14="http://schemas.microsoft.com/office/mac/drawingml/2011/main" xmlns="" val="1"/>
            </a:ext>
          </a:extLst>
        </p:spPr>
        <p:txBody>
          <a:bodyPr lIns="45719" rIns="45719">
            <a:noAutofit/>
          </a:bodyPr>
          <a:lst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194560" indent="-365760">
              <a:spcBef>
                <a:spcPts val="700"/>
              </a:spcBef>
              <a:buSzPct val="100000"/>
              <a:buFont typeface="Arial"/>
              <a:buChar char="»"/>
              <a:defRPr sz="3200">
                <a:latin typeface="Calibri"/>
                <a:ea typeface="Calibri"/>
                <a:cs typeface="Calibri"/>
                <a:sym typeface="Calibri"/>
              </a:defRPr>
            </a:lvl5pPr>
            <a:lvl6pPr marL="2651760" indent="-365760">
              <a:spcBef>
                <a:spcPts val="700"/>
              </a:spcBef>
              <a:buSzPct val="100000"/>
              <a:buFont typeface="Arial"/>
              <a:buChar char="•"/>
              <a:defRPr sz="3200">
                <a:latin typeface="Calibri"/>
                <a:ea typeface="Calibri"/>
                <a:cs typeface="Calibri"/>
                <a:sym typeface="Calibri"/>
              </a:defRPr>
            </a:lvl6pPr>
            <a:lvl7pPr marL="3108960" indent="-365760">
              <a:spcBef>
                <a:spcPts val="700"/>
              </a:spcBef>
              <a:buSzPct val="100000"/>
              <a:buFont typeface="Arial"/>
              <a:buChar char="•"/>
              <a:defRPr sz="3200">
                <a:latin typeface="Calibri"/>
                <a:ea typeface="Calibri"/>
                <a:cs typeface="Calibri"/>
                <a:sym typeface="Calibri"/>
              </a:defRPr>
            </a:lvl7pPr>
            <a:lvl8pPr marL="3566159" indent="-365759">
              <a:spcBef>
                <a:spcPts val="700"/>
              </a:spcBef>
              <a:buSzPct val="100000"/>
              <a:buFont typeface="Arial"/>
              <a:buChar char="•"/>
              <a:defRPr sz="3200">
                <a:latin typeface="Calibri"/>
                <a:ea typeface="Calibri"/>
                <a:cs typeface="Calibri"/>
                <a:sym typeface="Calibri"/>
              </a:defRPr>
            </a:lvl8pPr>
            <a:lvl9pPr marL="4023359" indent="-365759">
              <a:spcBef>
                <a:spcPts val="700"/>
              </a:spcBef>
              <a:buSzPct val="100000"/>
              <a:buFont typeface="Arial"/>
              <a:buChar char="•"/>
              <a:defRPr sz="3200">
                <a:latin typeface="Calibri"/>
                <a:ea typeface="Calibri"/>
                <a:cs typeface="Calibri"/>
                <a:sym typeface="Calibri"/>
              </a:defRPr>
            </a:lvl9pPr>
          </a:lstStyle>
          <a:p>
            <a:pPr algn="just"/>
            <a:r>
              <a:rPr lang="es-CO" sz="1400" b="1" dirty="0"/>
              <a:t>Peligros: </a:t>
            </a:r>
            <a:r>
              <a:rPr lang="es-CO" sz="1400" dirty="0"/>
              <a:t>Físicos, ergonómicos o biomecánicos, biológicos, químicos, seguridad, públicos, psicosociales, entre otros.</a:t>
            </a:r>
            <a:endParaRPr lang="es-CO" sz="1400" dirty="0">
              <a:solidFill>
                <a:schemeClr val="tx1"/>
              </a:solidFill>
            </a:endParaRPr>
          </a:p>
          <a:p>
            <a:pPr marL="0" indent="0" algn="just">
              <a:buNone/>
            </a:pPr>
            <a:endParaRPr lang="es-CO" sz="1400" dirty="0"/>
          </a:p>
          <a:p>
            <a:pPr marL="0" indent="0" algn="just">
              <a:buNone/>
            </a:pPr>
            <a:endParaRPr lang="es-CO" sz="1400" dirty="0"/>
          </a:p>
        </p:txBody>
      </p:sp>
      <p:pic>
        <p:nvPicPr>
          <p:cNvPr id="1026" name="Picture 2" descr="C:\Users\sguataqui\Desktop\image0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2549750"/>
            <a:ext cx="3536606" cy="2694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194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ntorres.MINTRABAJO\AppData\Local\Microsoft\Windows\Temporary Internet Files\Content.IE5\LKFNLBER\IMG-20131031-WA0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2319" y="1198178"/>
            <a:ext cx="5773957" cy="5103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97635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antorres.MINTRABAJO\AppData\Local\Microsoft\Windows\Temporary Internet Files\Content.IE5\8QDAY7JT\IMG-20131031-WA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571500"/>
            <a:ext cx="42672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03326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Mintrabajo-word.png"/>
          <p:cNvPicPr/>
          <p:nvPr/>
        </p:nvPicPr>
        <p:blipFill>
          <a:blip r:embed="rId2">
            <a:extLst/>
          </a:blip>
          <a:stretch>
            <a:fillRect/>
          </a:stretch>
        </p:blipFill>
        <p:spPr>
          <a:xfrm>
            <a:off x="6137878" y="6078543"/>
            <a:ext cx="2925923" cy="685289"/>
          </a:xfrm>
          <a:prstGeom prst="rect">
            <a:avLst/>
          </a:prstGeom>
          <a:ln w="12700">
            <a:miter lim="400000"/>
          </a:ln>
        </p:spPr>
      </p:pic>
      <p:sp>
        <p:nvSpPr>
          <p:cNvPr id="66" name="Shape 66"/>
          <p:cNvSpPr/>
          <p:nvPr/>
        </p:nvSpPr>
        <p:spPr>
          <a:xfrm>
            <a:off x="-15714" y="818663"/>
            <a:ext cx="5235785" cy="538164"/>
          </a:xfrm>
          <a:prstGeom prst="rect">
            <a:avLst/>
          </a:prstGeom>
          <a:solidFill>
            <a:srgbClr val="353588"/>
          </a:solidFill>
          <a:ln w="12700">
            <a:miter lim="400000"/>
          </a:ln>
          <a:effectLst>
            <a:outerShdw blurRad="38100" dir="5400000" rotWithShape="0">
              <a:srgbClr val="9A403E">
                <a:alpha val="35000"/>
              </a:srgbClr>
            </a:outerShdw>
          </a:effectLst>
        </p:spPr>
        <p:txBody>
          <a:bodyPr lIns="0" tIns="0" rIns="0" bIns="0" anchor="ctr"/>
          <a:lstStyle/>
          <a:p>
            <a:pPr lvl="1" algn="r">
              <a:defRPr sz="4500" b="1">
                <a:solidFill>
                  <a:srgbClr val="FFFFFF"/>
                </a:solidFill>
                <a:latin typeface="Verdana"/>
                <a:ea typeface="Verdana"/>
                <a:cs typeface="Verdana"/>
                <a:sym typeface="Verdana"/>
              </a:defRPr>
            </a:pPr>
            <a:endParaRPr lang="es-CO" sz="2400" dirty="0">
              <a:latin typeface="Calibri" panose="020F0502020204030204" pitchFamily="34" charset="0"/>
            </a:endParaRPr>
          </a:p>
          <a:p>
            <a:pPr lvl="1" algn="r">
              <a:defRPr sz="4500" b="1">
                <a:solidFill>
                  <a:srgbClr val="FFFFFF"/>
                </a:solidFill>
                <a:latin typeface="Verdana"/>
                <a:ea typeface="Verdana"/>
                <a:cs typeface="Verdana"/>
                <a:sym typeface="Verdana"/>
              </a:defRPr>
            </a:pPr>
            <a:endParaRPr sz="2400" dirty="0">
              <a:latin typeface="Calibri" panose="020F0502020204030204" pitchFamily="34" charset="0"/>
            </a:endParaRPr>
          </a:p>
        </p:txBody>
      </p:sp>
      <p:sp>
        <p:nvSpPr>
          <p:cNvPr id="67" name="Shape 67"/>
          <p:cNvSpPr/>
          <p:nvPr/>
        </p:nvSpPr>
        <p:spPr>
          <a:xfrm>
            <a:off x="-370371" y="933855"/>
            <a:ext cx="5604099" cy="307777"/>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1" algn="ctr"/>
            <a:r>
              <a:rPr lang="es-CO" sz="2000" b="1" dirty="0">
                <a:solidFill>
                  <a:schemeClr val="bg1"/>
                </a:solidFill>
              </a:rPr>
              <a:t>Art. 2.2.4.6.24  </a:t>
            </a:r>
            <a:r>
              <a:rPr lang="es-CO" sz="2000" b="1" i="1" dirty="0">
                <a:solidFill>
                  <a:schemeClr val="bg1"/>
                </a:solidFill>
              </a:rPr>
              <a:t>Medidas de prevención </a:t>
            </a:r>
            <a:r>
              <a:rPr lang="es-CO" sz="2000" b="1" dirty="0">
                <a:solidFill>
                  <a:schemeClr val="bg1"/>
                </a:solidFill>
              </a:rPr>
              <a:t>y </a:t>
            </a:r>
            <a:r>
              <a:rPr lang="es-CO" sz="2000" b="1" i="1" dirty="0">
                <a:solidFill>
                  <a:schemeClr val="bg1"/>
                </a:solidFill>
              </a:rPr>
              <a:t>control </a:t>
            </a:r>
            <a:endParaRPr sz="2000" b="1" dirty="0">
              <a:solidFill>
                <a:schemeClr val="bg1"/>
              </a:solidFill>
              <a:latin typeface="Verdana"/>
              <a:ea typeface="Verdana"/>
              <a:cs typeface="Verdana"/>
              <a:sym typeface="Verdana"/>
            </a:endParaRPr>
          </a:p>
        </p:txBody>
      </p:sp>
      <p:sp>
        <p:nvSpPr>
          <p:cNvPr id="9" name="2 Marcador de contenido"/>
          <p:cNvSpPr txBox="1">
            <a:spLocks/>
          </p:cNvSpPr>
          <p:nvPr/>
        </p:nvSpPr>
        <p:spPr>
          <a:xfrm>
            <a:off x="599293" y="1700808"/>
            <a:ext cx="4032448" cy="4536504"/>
          </a:xfrm>
          <a:prstGeom prst="rect">
            <a:avLst/>
          </a:prstGeom>
        </p:spPr>
        <p:txBody>
          <a:bodyPr>
            <a:noAutofit/>
          </a:bodyPr>
          <a:lst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194560" indent="-365760">
              <a:spcBef>
                <a:spcPts val="700"/>
              </a:spcBef>
              <a:buSzPct val="100000"/>
              <a:buFont typeface="Arial"/>
              <a:buChar char="»"/>
              <a:defRPr sz="3200">
                <a:latin typeface="Calibri"/>
                <a:ea typeface="Calibri"/>
                <a:cs typeface="Calibri"/>
                <a:sym typeface="Calibri"/>
              </a:defRPr>
            </a:lvl5pPr>
            <a:lvl6pPr marL="2651760" indent="-365760">
              <a:spcBef>
                <a:spcPts val="700"/>
              </a:spcBef>
              <a:buSzPct val="100000"/>
              <a:buFont typeface="Arial"/>
              <a:buChar char="•"/>
              <a:defRPr sz="3200">
                <a:latin typeface="Calibri"/>
                <a:ea typeface="Calibri"/>
                <a:cs typeface="Calibri"/>
                <a:sym typeface="Calibri"/>
              </a:defRPr>
            </a:lvl6pPr>
            <a:lvl7pPr marL="3108960" indent="-365760">
              <a:spcBef>
                <a:spcPts val="700"/>
              </a:spcBef>
              <a:buSzPct val="100000"/>
              <a:buFont typeface="Arial"/>
              <a:buChar char="•"/>
              <a:defRPr sz="3200">
                <a:latin typeface="Calibri"/>
                <a:ea typeface="Calibri"/>
                <a:cs typeface="Calibri"/>
                <a:sym typeface="Calibri"/>
              </a:defRPr>
            </a:lvl7pPr>
            <a:lvl8pPr marL="3566159" indent="-365759">
              <a:spcBef>
                <a:spcPts val="700"/>
              </a:spcBef>
              <a:buSzPct val="100000"/>
              <a:buFont typeface="Arial"/>
              <a:buChar char="•"/>
              <a:defRPr sz="3200">
                <a:latin typeface="Calibri"/>
                <a:ea typeface="Calibri"/>
                <a:cs typeface="Calibri"/>
                <a:sym typeface="Calibri"/>
              </a:defRPr>
            </a:lvl8pPr>
            <a:lvl9pPr marL="4023359" indent="-365759">
              <a:spcBef>
                <a:spcPts val="700"/>
              </a:spcBef>
              <a:buSzPct val="100000"/>
              <a:buFont typeface="Arial"/>
              <a:buChar char="•"/>
              <a:defRPr sz="3200">
                <a:latin typeface="Calibri"/>
                <a:ea typeface="Calibri"/>
                <a:cs typeface="Calibri"/>
                <a:sym typeface="Calibri"/>
              </a:defRPr>
            </a:lvl9pPr>
          </a:lstStyle>
          <a:p>
            <a:pPr marL="109728" indent="0" algn="just">
              <a:buFont typeface="Arial"/>
              <a:buNone/>
            </a:pPr>
            <a:endParaRPr lang="es-CO" sz="1600" dirty="0"/>
          </a:p>
          <a:p>
            <a:pPr algn="just"/>
            <a:r>
              <a:rPr lang="es-CO" sz="1600" dirty="0"/>
              <a:t>Eliminación del peligro/riesgo </a:t>
            </a:r>
          </a:p>
          <a:p>
            <a:pPr algn="just"/>
            <a:r>
              <a:rPr lang="es-CO" sz="1600" dirty="0"/>
              <a:t>Sustitución</a:t>
            </a:r>
          </a:p>
          <a:p>
            <a:pPr algn="just"/>
            <a:r>
              <a:rPr lang="es-CO" sz="1600" dirty="0"/>
              <a:t>Controles de Ingeniería</a:t>
            </a:r>
          </a:p>
          <a:p>
            <a:pPr algn="just"/>
            <a:r>
              <a:rPr lang="es-CO" sz="1600" dirty="0"/>
              <a:t>Controles Administrativos </a:t>
            </a:r>
          </a:p>
          <a:p>
            <a:pPr algn="just"/>
            <a:r>
              <a:rPr lang="es-CO" sz="1600" dirty="0"/>
              <a:t>Equipos y Elementos de Protección Personal y Colectivo</a:t>
            </a:r>
          </a:p>
          <a:p>
            <a:pPr marL="0" indent="0" algn="just">
              <a:buNone/>
            </a:pPr>
            <a:endParaRPr lang="es-CO" sz="1400" dirty="0"/>
          </a:p>
          <a:p>
            <a:pPr marL="0" indent="0" algn="just">
              <a:buNone/>
            </a:pPr>
            <a:r>
              <a:rPr lang="es-CO" sz="1400" dirty="0"/>
              <a:t>El empleador o contratante  debe suministrar los EPP sin ningún costo y debe desarrollar acciones para su utilización, mantenimiento o remplazo.  </a:t>
            </a:r>
          </a:p>
          <a:p>
            <a:pPr marL="0" indent="0" algn="just">
              <a:buNone/>
            </a:pPr>
            <a:endParaRPr lang="es-CO" sz="1400" dirty="0"/>
          </a:p>
          <a:p>
            <a:pPr marL="0" indent="0" algn="just">
              <a:buNone/>
            </a:pPr>
            <a:r>
              <a:rPr lang="es-CO" sz="1400" dirty="0"/>
              <a:t>El empleador o contratante debe realizar el mantenimiento de las instalaciones, equipos y herramientas.</a:t>
            </a:r>
          </a:p>
          <a:p>
            <a:pPr algn="just"/>
            <a:endParaRPr lang="es-CO" sz="1400" dirty="0"/>
          </a:p>
        </p:txBody>
      </p:sp>
      <p:pic>
        <p:nvPicPr>
          <p:cNvPr id="1026" name="Picture 2" descr="http://www.acomin.cl/wp-content/uploads/2012/11/Elementos-de-Proteccion-Personal.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2060848"/>
            <a:ext cx="3528392"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166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9789" y="548680"/>
            <a:ext cx="8434388" cy="114300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lgn="ctr">
              <a:defRPr sz="4400">
                <a:latin typeface="Calibri"/>
                <a:ea typeface="Calibri"/>
                <a:cs typeface="Calibri"/>
                <a:sym typeface="Calibri"/>
              </a:defRPr>
            </a:lvl1pPr>
            <a:lvl2pPr algn="ctr">
              <a:defRPr sz="4400">
                <a:latin typeface="Calibri"/>
                <a:ea typeface="Calibri"/>
                <a:cs typeface="Calibri"/>
                <a:sym typeface="Calibri"/>
              </a:defRPr>
            </a:lvl2pPr>
            <a:lvl3pPr algn="ctr">
              <a:defRPr sz="4400">
                <a:latin typeface="Calibri"/>
                <a:ea typeface="Calibri"/>
                <a:cs typeface="Calibri"/>
                <a:sym typeface="Calibri"/>
              </a:defRPr>
            </a:lvl3pPr>
            <a:lvl4pPr algn="ctr">
              <a:defRPr sz="4400">
                <a:latin typeface="Calibri"/>
                <a:ea typeface="Calibri"/>
                <a:cs typeface="Calibri"/>
                <a:sym typeface="Calibri"/>
              </a:defRPr>
            </a:lvl4pPr>
            <a:lvl5pPr algn="ctr">
              <a:defRPr sz="4400">
                <a:latin typeface="Calibri"/>
                <a:ea typeface="Calibri"/>
                <a:cs typeface="Calibri"/>
                <a:sym typeface="Calibri"/>
              </a:defRPr>
            </a:lvl5pPr>
            <a:lvl6pPr algn="ctr">
              <a:defRPr sz="4400">
                <a:latin typeface="Calibri"/>
                <a:ea typeface="Calibri"/>
                <a:cs typeface="Calibri"/>
                <a:sym typeface="Calibri"/>
              </a:defRPr>
            </a:lvl6pPr>
            <a:lvl7pPr algn="ctr">
              <a:defRPr sz="4400">
                <a:latin typeface="Calibri"/>
                <a:ea typeface="Calibri"/>
                <a:cs typeface="Calibri"/>
                <a:sym typeface="Calibri"/>
              </a:defRPr>
            </a:lvl7pPr>
            <a:lvl8pPr algn="ctr">
              <a:defRPr sz="4400">
                <a:latin typeface="Calibri"/>
                <a:ea typeface="Calibri"/>
                <a:cs typeface="Calibri"/>
                <a:sym typeface="Calibri"/>
              </a:defRPr>
            </a:lvl8pPr>
            <a:lvl9pPr algn="ctr">
              <a:defRPr sz="4400">
                <a:latin typeface="Calibri"/>
                <a:ea typeface="Calibri"/>
                <a:cs typeface="Calibri"/>
                <a:sym typeface="Calibri"/>
              </a:defRPr>
            </a:lvl9pPr>
          </a:lstStyle>
          <a:p>
            <a:r>
              <a:rPr lang="es-CO" sz="5600" b="1" cap="all" dirty="0">
                <a:solidFill>
                  <a:srgbClr val="0070C0"/>
                </a:solidFill>
              </a:rPr>
              <a:t>PREVENIR MEJOR QUE……</a:t>
            </a:r>
          </a:p>
        </p:txBody>
      </p:sp>
      <p:pic>
        <p:nvPicPr>
          <p:cNvPr id="3" name="Imagen 2"/>
          <p:cNvPicPr>
            <a:picLocks noChangeAspect="1"/>
          </p:cNvPicPr>
          <p:nvPr/>
        </p:nvPicPr>
        <p:blipFill>
          <a:blip r:embed="rId2"/>
          <a:stretch>
            <a:fillRect/>
          </a:stretch>
        </p:blipFill>
        <p:spPr>
          <a:xfrm>
            <a:off x="757896" y="1689500"/>
            <a:ext cx="7838174" cy="3326667"/>
          </a:xfrm>
          <a:prstGeom prst="rect">
            <a:avLst/>
          </a:prstGeom>
        </p:spPr>
      </p:pic>
      <p:pic>
        <p:nvPicPr>
          <p:cNvPr id="4" name="Mintrabajo-word.png"/>
          <p:cNvPicPr/>
          <p:nvPr/>
        </p:nvPicPr>
        <p:blipFill>
          <a:blip r:embed="rId3" cstate="print">
            <a:extLst/>
          </a:blip>
          <a:stretch>
            <a:fillRect/>
          </a:stretch>
        </p:blipFill>
        <p:spPr>
          <a:xfrm>
            <a:off x="6137878" y="6165304"/>
            <a:ext cx="2925923" cy="685289"/>
          </a:xfrm>
          <a:prstGeom prst="rect">
            <a:avLst/>
          </a:prstGeom>
          <a:ln w="12700">
            <a:miter lim="400000"/>
          </a:ln>
        </p:spPr>
      </p:pic>
    </p:spTree>
    <p:extLst>
      <p:ext uri="{BB962C8B-B14F-4D97-AF65-F5344CB8AC3E}">
        <p14:creationId xmlns:p14="http://schemas.microsoft.com/office/powerpoint/2010/main" val="24264643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67544" y="548680"/>
            <a:ext cx="8291513" cy="1143000"/>
          </a:xfrm>
        </p:spPr>
        <p:txBody>
          <a:bodyPr>
            <a:noAutofit/>
          </a:bodyPr>
          <a:lstStyle/>
          <a:p>
            <a:pPr algn="ctr"/>
            <a:r>
              <a:rPr lang="es-CO" sz="5600" b="1" cap="all" dirty="0">
                <a:solidFill>
                  <a:srgbClr val="0070C0"/>
                </a:solidFill>
              </a:rPr>
              <a:t>La SEGURIDAD un Compromiso de Todos</a:t>
            </a:r>
          </a:p>
        </p:txBody>
      </p:sp>
      <p:pic>
        <p:nvPicPr>
          <p:cNvPr id="6" name="Mintrabajo-word.png"/>
          <p:cNvPicPr/>
          <p:nvPr/>
        </p:nvPicPr>
        <p:blipFill>
          <a:blip r:embed="rId2" cstate="print">
            <a:extLst/>
          </a:blip>
          <a:stretch>
            <a:fillRect/>
          </a:stretch>
        </p:blipFill>
        <p:spPr>
          <a:xfrm>
            <a:off x="6137878" y="6165304"/>
            <a:ext cx="2925923" cy="685289"/>
          </a:xfrm>
          <a:prstGeom prst="rect">
            <a:avLst/>
          </a:prstGeom>
          <a:ln w="12700">
            <a:miter lim="400000"/>
          </a:ln>
        </p:spPr>
      </p:pic>
      <p:pic>
        <p:nvPicPr>
          <p:cNvPr id="5" name="Imagen 4"/>
          <p:cNvPicPr>
            <a:picLocks noChangeAspect="1"/>
          </p:cNvPicPr>
          <p:nvPr/>
        </p:nvPicPr>
        <p:blipFill>
          <a:blip r:embed="rId3"/>
          <a:stretch>
            <a:fillRect/>
          </a:stretch>
        </p:blipFill>
        <p:spPr>
          <a:xfrm>
            <a:off x="323528" y="2355304"/>
            <a:ext cx="4743450" cy="3810000"/>
          </a:xfrm>
          <a:prstGeom prst="rect">
            <a:avLst/>
          </a:prstGeom>
        </p:spPr>
      </p:pic>
      <p:sp>
        <p:nvSpPr>
          <p:cNvPr id="7" name="Llamada de nube 6"/>
          <p:cNvSpPr/>
          <p:nvPr/>
        </p:nvSpPr>
        <p:spPr>
          <a:xfrm>
            <a:off x="6137878" y="1889088"/>
            <a:ext cx="2754602" cy="2108296"/>
          </a:xfrm>
          <a:prstGeom prst="cloudCallout">
            <a:avLst>
              <a:gd name="adj1" fmla="val -135205"/>
              <a:gd name="adj2" fmla="val 22923"/>
            </a:avLst>
          </a:prstGeom>
          <a:solidFill>
            <a:srgbClr val="FFFFFF"/>
          </a:solidFill>
          <a:ln w="25400" cap="flat">
            <a:solidFill>
              <a:srgbClr val="4F81BD"/>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lang="es-ES" sz="2800" dirty="0">
                <a:solidFill>
                  <a:schemeClr val="accent6">
                    <a:lumMod val="75000"/>
                  </a:schemeClr>
                </a:solidFill>
              </a:rPr>
              <a:t>¡</a:t>
            </a:r>
            <a:r>
              <a:rPr kumimoji="0" lang="es-ES" sz="2800" b="0" i="0" u="none" strike="noStrike" cap="none" spc="0" normalizeH="0" baseline="0" dirty="0">
                <a:ln>
                  <a:noFill/>
                </a:ln>
                <a:solidFill>
                  <a:schemeClr val="accent6">
                    <a:lumMod val="75000"/>
                  </a:schemeClr>
                </a:solidFill>
                <a:effectLst/>
                <a:uFillTx/>
                <a:latin typeface="Calibri"/>
                <a:ea typeface="Calibri"/>
                <a:cs typeface="Calibri"/>
                <a:sym typeface="Calibri"/>
              </a:rPr>
              <a:t>SÍGANME  </a:t>
            </a:r>
            <a:r>
              <a:rPr kumimoji="0" lang="es-ES" sz="2800" b="0" i="0" u="none" strike="noStrike" cap="none" spc="0" normalizeH="0" dirty="0">
                <a:ln>
                  <a:noFill/>
                </a:ln>
                <a:solidFill>
                  <a:schemeClr val="accent6">
                    <a:lumMod val="75000"/>
                  </a:schemeClr>
                </a:solidFill>
                <a:effectLst/>
                <a:uFillTx/>
                <a:latin typeface="Calibri"/>
                <a:ea typeface="Calibri"/>
                <a:cs typeface="Calibri"/>
                <a:sym typeface="Calibri"/>
              </a:rPr>
              <a:t> LOS            BUENOS!</a:t>
            </a:r>
            <a:endParaRPr kumimoji="0" lang="es-ES" sz="2800" b="0" i="0" u="none" strike="noStrike" cap="none" spc="0" normalizeH="0" baseline="0" dirty="0">
              <a:ln>
                <a:noFill/>
              </a:ln>
              <a:solidFill>
                <a:schemeClr val="accent6">
                  <a:lumMod val="75000"/>
                </a:schemeClr>
              </a:solidFill>
              <a:effectLst/>
              <a:uFillTx/>
              <a:latin typeface="Calibri"/>
              <a:ea typeface="Calibri"/>
              <a:cs typeface="Calibri"/>
              <a:sym typeface="Calibri"/>
            </a:endParaRPr>
          </a:p>
        </p:txBody>
      </p:sp>
    </p:spTree>
    <p:extLst>
      <p:ext uri="{BB962C8B-B14F-4D97-AF65-F5344CB8AC3E}">
        <p14:creationId xmlns:p14="http://schemas.microsoft.com/office/powerpoint/2010/main" val="295469723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Mintrabajo-word.png"/>
          <p:cNvPicPr/>
          <p:nvPr/>
        </p:nvPicPr>
        <p:blipFill>
          <a:blip r:embed="rId2">
            <a:extLst/>
          </a:blip>
          <a:stretch>
            <a:fillRect/>
          </a:stretch>
        </p:blipFill>
        <p:spPr>
          <a:xfrm>
            <a:off x="6137878" y="6078543"/>
            <a:ext cx="2925923" cy="685289"/>
          </a:xfrm>
          <a:prstGeom prst="rect">
            <a:avLst/>
          </a:prstGeom>
          <a:ln w="12700">
            <a:miter lim="400000"/>
          </a:ln>
        </p:spPr>
      </p:pic>
      <p:sp>
        <p:nvSpPr>
          <p:cNvPr id="59" name="Shape 59"/>
          <p:cNvSpPr/>
          <p:nvPr/>
        </p:nvSpPr>
        <p:spPr>
          <a:xfrm>
            <a:off x="1132046" y="341866"/>
            <a:ext cx="6752322" cy="539396"/>
          </a:xfrm>
          <a:prstGeom prst="rect">
            <a:avLst/>
          </a:prstGeom>
          <a:solidFill>
            <a:srgbClr val="353588"/>
          </a:solidFill>
          <a:ln w="12700">
            <a:miter lim="400000"/>
          </a:ln>
          <a:effectLst>
            <a:outerShdw blurRad="38100" dir="5400000" rotWithShape="0">
              <a:srgbClr val="9A403E">
                <a:alpha val="35000"/>
              </a:srgbClr>
            </a:outerShdw>
          </a:effectLst>
        </p:spPr>
        <p:txBody>
          <a:bodyPr lIns="0" tIns="0" rIns="0" bIns="0" anchor="ctr"/>
          <a:lstStyle/>
          <a:p>
            <a:pPr lvl="1" algn="ctr">
              <a:defRPr sz="4500" b="1">
                <a:solidFill>
                  <a:srgbClr val="FFFFFF"/>
                </a:solidFill>
                <a:latin typeface="Verdana"/>
                <a:ea typeface="Verdana"/>
                <a:cs typeface="Verdana"/>
                <a:sym typeface="Verdana"/>
              </a:defRPr>
            </a:pPr>
            <a:r>
              <a:rPr lang="es-CO" sz="2400" dirty="0">
                <a:latin typeface="Calibri" panose="020F0502020204030204" pitchFamily="34" charset="0"/>
              </a:rPr>
              <a:t>Indicadores</a:t>
            </a:r>
            <a:endParaRPr sz="2400" dirty="0">
              <a:latin typeface="Calibri" panose="020F0502020204030204" pitchFamily="34" charset="0"/>
            </a:endParaRPr>
          </a:p>
        </p:txBody>
      </p:sp>
      <p:sp>
        <p:nvSpPr>
          <p:cNvPr id="6" name="2 Marcador de contenido"/>
          <p:cNvSpPr txBox="1">
            <a:spLocks/>
          </p:cNvSpPr>
          <p:nvPr/>
        </p:nvSpPr>
        <p:spPr>
          <a:xfrm>
            <a:off x="539156" y="1734254"/>
            <a:ext cx="8229600" cy="4325112"/>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194560" indent="-365760">
              <a:spcBef>
                <a:spcPts val="700"/>
              </a:spcBef>
              <a:buSzPct val="100000"/>
              <a:buFont typeface="Arial"/>
              <a:buChar char="»"/>
              <a:defRPr sz="3200">
                <a:latin typeface="Calibri"/>
                <a:ea typeface="Calibri"/>
                <a:cs typeface="Calibri"/>
                <a:sym typeface="Calibri"/>
              </a:defRPr>
            </a:lvl5pPr>
            <a:lvl6pPr marL="2651760" indent="-365760">
              <a:spcBef>
                <a:spcPts val="700"/>
              </a:spcBef>
              <a:buSzPct val="100000"/>
              <a:buFont typeface="Arial"/>
              <a:buChar char="•"/>
              <a:defRPr sz="3200">
                <a:latin typeface="Calibri"/>
                <a:ea typeface="Calibri"/>
                <a:cs typeface="Calibri"/>
                <a:sym typeface="Calibri"/>
              </a:defRPr>
            </a:lvl6pPr>
            <a:lvl7pPr marL="3108960" indent="-365760">
              <a:spcBef>
                <a:spcPts val="700"/>
              </a:spcBef>
              <a:buSzPct val="100000"/>
              <a:buFont typeface="Arial"/>
              <a:buChar char="•"/>
              <a:defRPr sz="3200">
                <a:latin typeface="Calibri"/>
                <a:ea typeface="Calibri"/>
                <a:cs typeface="Calibri"/>
                <a:sym typeface="Calibri"/>
              </a:defRPr>
            </a:lvl7pPr>
            <a:lvl8pPr marL="3566159" indent="-365759">
              <a:spcBef>
                <a:spcPts val="700"/>
              </a:spcBef>
              <a:buSzPct val="100000"/>
              <a:buFont typeface="Arial"/>
              <a:buChar char="•"/>
              <a:defRPr sz="3200">
                <a:latin typeface="Calibri"/>
                <a:ea typeface="Calibri"/>
                <a:cs typeface="Calibri"/>
                <a:sym typeface="Calibri"/>
              </a:defRPr>
            </a:lvl8pPr>
            <a:lvl9pPr marL="4023359" indent="-365759">
              <a:spcBef>
                <a:spcPts val="700"/>
              </a:spcBef>
              <a:buSzPct val="100000"/>
              <a:buFont typeface="Arial"/>
              <a:buChar char="•"/>
              <a:defRPr sz="3200">
                <a:latin typeface="Calibri"/>
                <a:ea typeface="Calibri"/>
                <a:cs typeface="Calibri"/>
                <a:sym typeface="Calibri"/>
              </a:defRPr>
            </a:lvl9pPr>
          </a:lstStyle>
          <a:p>
            <a:endParaRPr lang="es-CO" dirty="0"/>
          </a:p>
          <a:p>
            <a:endParaRPr lang="es-CO" dirty="0"/>
          </a:p>
          <a:p>
            <a:endParaRPr lang="es-CO" dirty="0"/>
          </a:p>
          <a:p>
            <a:endParaRPr lang="es-CO" dirty="0"/>
          </a:p>
        </p:txBody>
      </p:sp>
      <p:sp>
        <p:nvSpPr>
          <p:cNvPr id="8" name="2 Marcador de contenido"/>
          <p:cNvSpPr txBox="1">
            <a:spLocks/>
          </p:cNvSpPr>
          <p:nvPr/>
        </p:nvSpPr>
        <p:spPr>
          <a:xfrm>
            <a:off x="467544" y="1628800"/>
            <a:ext cx="7992888" cy="4181096"/>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194560" indent="-365760">
              <a:spcBef>
                <a:spcPts val="700"/>
              </a:spcBef>
              <a:buSzPct val="100000"/>
              <a:buFont typeface="Arial"/>
              <a:buChar char="»"/>
              <a:defRPr sz="3200">
                <a:latin typeface="Calibri"/>
                <a:ea typeface="Calibri"/>
                <a:cs typeface="Calibri"/>
                <a:sym typeface="Calibri"/>
              </a:defRPr>
            </a:lvl5pPr>
            <a:lvl6pPr marL="2651760" indent="-365760">
              <a:spcBef>
                <a:spcPts val="700"/>
              </a:spcBef>
              <a:buSzPct val="100000"/>
              <a:buFont typeface="Arial"/>
              <a:buChar char="•"/>
              <a:defRPr sz="3200">
                <a:latin typeface="Calibri"/>
                <a:ea typeface="Calibri"/>
                <a:cs typeface="Calibri"/>
                <a:sym typeface="Calibri"/>
              </a:defRPr>
            </a:lvl6pPr>
            <a:lvl7pPr marL="3108960" indent="-365760">
              <a:spcBef>
                <a:spcPts val="700"/>
              </a:spcBef>
              <a:buSzPct val="100000"/>
              <a:buFont typeface="Arial"/>
              <a:buChar char="•"/>
              <a:defRPr sz="3200">
                <a:latin typeface="Calibri"/>
                <a:ea typeface="Calibri"/>
                <a:cs typeface="Calibri"/>
                <a:sym typeface="Calibri"/>
              </a:defRPr>
            </a:lvl7pPr>
            <a:lvl8pPr marL="3566159" indent="-365759">
              <a:spcBef>
                <a:spcPts val="700"/>
              </a:spcBef>
              <a:buSzPct val="100000"/>
              <a:buFont typeface="Arial"/>
              <a:buChar char="•"/>
              <a:defRPr sz="3200">
                <a:latin typeface="Calibri"/>
                <a:ea typeface="Calibri"/>
                <a:cs typeface="Calibri"/>
                <a:sym typeface="Calibri"/>
              </a:defRPr>
            </a:lvl8pPr>
            <a:lvl9pPr marL="4023359" indent="-365759">
              <a:spcBef>
                <a:spcPts val="700"/>
              </a:spcBef>
              <a:buSzPct val="100000"/>
              <a:buFont typeface="Arial"/>
              <a:buChar char="•"/>
              <a:defRPr sz="3200">
                <a:latin typeface="Calibri"/>
                <a:ea typeface="Calibri"/>
                <a:cs typeface="Calibri"/>
                <a:sym typeface="Calibri"/>
              </a:defRPr>
            </a:lvl9pPr>
          </a:lstStyle>
          <a:p>
            <a:pPr marL="0" indent="0" algn="just">
              <a:buNone/>
            </a:pPr>
            <a:r>
              <a:rPr lang="es-CO" sz="1600" dirty="0"/>
              <a:t>Art. 2.2.4.6.19 Los indicadores deben alinearse con el plan estratégico de la empresa y hacer parte del mismo. Cada indicador debe contar con una ficha técnica. </a:t>
            </a:r>
          </a:p>
          <a:p>
            <a:pPr marL="0" indent="0" algn="just">
              <a:buNone/>
            </a:pPr>
            <a:endParaRPr lang="es-CO" sz="1600" dirty="0"/>
          </a:p>
          <a:p>
            <a:pPr marL="0" indent="0" algn="just">
              <a:buNone/>
            </a:pPr>
            <a:endParaRPr lang="es-CO" sz="1600" dirty="0"/>
          </a:p>
          <a:p>
            <a:pPr algn="just"/>
            <a:r>
              <a:rPr lang="es-CO" sz="1600" dirty="0"/>
              <a:t>Art. 2.2.4.6.20 Indicadores que evalúan la estructura del SG-SST: Medidas verificables de la disponibilidad, acceso y si atienden las necesidades y demandas.</a:t>
            </a:r>
          </a:p>
          <a:p>
            <a:pPr marL="109728" indent="0" algn="just">
              <a:buFont typeface="Arial"/>
              <a:buNone/>
            </a:pPr>
            <a:endParaRPr lang="es-CO" sz="1600" dirty="0"/>
          </a:p>
          <a:p>
            <a:pPr algn="just"/>
            <a:r>
              <a:rPr lang="es-CO" sz="1600" dirty="0"/>
              <a:t>Art. 2.2.4.6.21 Indicadores que evalúan el proceso del SG-SST: Medidas del grado de desarrollo e implementación.</a:t>
            </a:r>
          </a:p>
          <a:p>
            <a:pPr marL="0" indent="0" algn="just">
              <a:buNone/>
            </a:pPr>
            <a:endParaRPr lang="es-CO" sz="1600" dirty="0"/>
          </a:p>
          <a:p>
            <a:pPr algn="just"/>
            <a:r>
              <a:rPr lang="es-CO" sz="1600" dirty="0"/>
              <a:t>Art. 2.2.4.6.22 Indicadores que evalúan el resultado del SG-SST: Medidas verificables de los cambios alcanzados, teniendo como base la programación y la aplicación de los recursos. </a:t>
            </a:r>
          </a:p>
        </p:txBody>
      </p:sp>
    </p:spTree>
    <p:extLst>
      <p:ext uri="{BB962C8B-B14F-4D97-AF65-F5344CB8AC3E}">
        <p14:creationId xmlns:p14="http://schemas.microsoft.com/office/powerpoint/2010/main" val="1494955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Mintrabajo-word.png"/>
          <p:cNvPicPr/>
          <p:nvPr/>
        </p:nvPicPr>
        <p:blipFill>
          <a:blip r:embed="rId2">
            <a:extLst/>
          </a:blip>
          <a:stretch>
            <a:fillRect/>
          </a:stretch>
        </p:blipFill>
        <p:spPr>
          <a:xfrm>
            <a:off x="6137878" y="6078543"/>
            <a:ext cx="2925923" cy="685289"/>
          </a:xfrm>
          <a:prstGeom prst="rect">
            <a:avLst/>
          </a:prstGeom>
          <a:ln w="12700">
            <a:miter lim="400000"/>
          </a:ln>
        </p:spPr>
      </p:pic>
      <p:sp>
        <p:nvSpPr>
          <p:cNvPr id="59" name="Shape 59"/>
          <p:cNvSpPr/>
          <p:nvPr/>
        </p:nvSpPr>
        <p:spPr>
          <a:xfrm>
            <a:off x="1165515" y="779306"/>
            <a:ext cx="6889642" cy="631728"/>
          </a:xfrm>
          <a:prstGeom prst="rect">
            <a:avLst/>
          </a:prstGeom>
          <a:solidFill>
            <a:srgbClr val="353588"/>
          </a:solidFill>
          <a:ln w="12700">
            <a:miter lim="400000"/>
          </a:ln>
          <a:effectLst>
            <a:outerShdw blurRad="38100" dir="5400000" rotWithShape="0">
              <a:srgbClr val="9A403E">
                <a:alpha val="35000"/>
              </a:srgbClr>
            </a:outerShdw>
          </a:effectLst>
        </p:spPr>
        <p:txBody>
          <a:bodyPr lIns="0" tIns="0" rIns="0" bIns="0" anchor="ctr"/>
          <a:lstStyle/>
          <a:p>
            <a:pPr lvl="1" algn="r">
              <a:defRPr sz="4500" b="1">
                <a:solidFill>
                  <a:srgbClr val="FFFFFF"/>
                </a:solidFill>
                <a:latin typeface="Verdana"/>
                <a:ea typeface="Verdana"/>
                <a:cs typeface="Verdana"/>
                <a:sym typeface="Verdana"/>
              </a:defRPr>
            </a:pPr>
            <a:endParaRPr dirty="0"/>
          </a:p>
        </p:txBody>
      </p:sp>
      <p:sp>
        <p:nvSpPr>
          <p:cNvPr id="60" name="Shape 60"/>
          <p:cNvSpPr/>
          <p:nvPr/>
        </p:nvSpPr>
        <p:spPr>
          <a:xfrm>
            <a:off x="1547664" y="879726"/>
            <a:ext cx="5881530" cy="36933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1" algn="ctr"/>
            <a:r>
              <a:rPr lang="es-CO" sz="2400" b="1" i="1" dirty="0">
                <a:solidFill>
                  <a:schemeClr val="bg1"/>
                </a:solidFill>
              </a:rPr>
              <a:t>Línea normativa </a:t>
            </a:r>
            <a:endParaRPr sz="2400" b="1" dirty="0">
              <a:solidFill>
                <a:schemeClr val="bg1"/>
              </a:solidFill>
              <a:latin typeface="Verdana"/>
              <a:ea typeface="Verdana"/>
              <a:cs typeface="Verdana"/>
              <a:sym typeface="Verdana"/>
            </a:endParaRPr>
          </a:p>
        </p:txBody>
      </p:sp>
      <p:sp>
        <p:nvSpPr>
          <p:cNvPr id="2" name="1 Flecha derecha"/>
          <p:cNvSpPr/>
          <p:nvPr/>
        </p:nvSpPr>
        <p:spPr>
          <a:xfrm>
            <a:off x="636001" y="3830893"/>
            <a:ext cx="7704856" cy="216024"/>
          </a:xfrm>
          <a:prstGeom prst="rightArrow">
            <a:avLst/>
          </a:prstGeom>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 name="8 CuadroTexto"/>
          <p:cNvSpPr txBox="1"/>
          <p:nvPr/>
        </p:nvSpPr>
        <p:spPr>
          <a:xfrm>
            <a:off x="1691680" y="2450305"/>
            <a:ext cx="1784109" cy="938716"/>
          </a:xfrm>
          <a:prstGeom prst="rect">
            <a:avLst/>
          </a:prstGeom>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ot="0" spcFirstLastPara="1" vertOverflow="overflow" horzOverflow="overflow" vert="horz" wrap="square" lIns="45719" tIns="45719" rIns="45719" bIns="45719" numCol="1" spcCol="38100" rtlCol="0" anchor="t">
            <a:spAutoFit/>
          </a:bodyPr>
          <a:lstStyle/>
          <a:p>
            <a:pPr algn="just"/>
            <a:r>
              <a:rPr lang="es-CO" sz="1100" b="1" dirty="0">
                <a:solidFill>
                  <a:schemeClr val="bg1"/>
                </a:solidFill>
                <a:latin typeface="Calibri" panose="020F0502020204030204" pitchFamily="34" charset="0"/>
              </a:rPr>
              <a:t>Decreto  614 /84 Art  28, 29 y 30 se establece la obligación de adelantar Programas de Salud Ocupacional</a:t>
            </a:r>
            <a:endParaRPr kumimoji="0" lang="es-CO" sz="1100" b="1" i="0" u="none" strike="noStrike" cap="none" spc="0" normalizeH="0" baseline="0" dirty="0">
              <a:ln>
                <a:noFill/>
              </a:ln>
              <a:solidFill>
                <a:schemeClr val="bg1"/>
              </a:solidFill>
              <a:effectLst/>
              <a:uFillTx/>
              <a:latin typeface="Calibri" panose="020F0502020204030204" pitchFamily="34" charset="0"/>
              <a:ea typeface="Calibri"/>
              <a:cs typeface="Calibri"/>
              <a:sym typeface="Calibri"/>
            </a:endParaRPr>
          </a:p>
        </p:txBody>
      </p:sp>
      <p:sp>
        <p:nvSpPr>
          <p:cNvPr id="10" name="9 CuadroTexto"/>
          <p:cNvSpPr txBox="1"/>
          <p:nvPr/>
        </p:nvSpPr>
        <p:spPr>
          <a:xfrm>
            <a:off x="2822666" y="4486546"/>
            <a:ext cx="1800200" cy="769439"/>
          </a:xfrm>
          <a:prstGeom prst="rect">
            <a:avLst/>
          </a:prstGeom>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ot="0" spcFirstLastPara="1" vertOverflow="overflow" horzOverflow="overflow" vert="horz" wrap="square" lIns="45719" tIns="45719" rIns="45719" bIns="45719" numCol="1" spcCol="38100" rtlCol="0" anchor="t">
            <a:spAutoFit/>
          </a:bodyPr>
          <a:lstStyle/>
          <a:p>
            <a:pPr algn="just"/>
            <a:r>
              <a:rPr lang="es-CO" sz="1100" b="1" dirty="0">
                <a:solidFill>
                  <a:schemeClr val="bg1"/>
                </a:solidFill>
                <a:latin typeface="Calibri" panose="020F0502020204030204" pitchFamily="34" charset="0"/>
              </a:rPr>
              <a:t>Resolución  1016/89 se  reglamenta la organización, funcionamiento  y forma de los programas  de  SO</a:t>
            </a:r>
            <a:endParaRPr kumimoji="0" lang="es-CO" sz="1100" b="1" i="0" u="none" strike="noStrike" cap="none" spc="0" normalizeH="0" baseline="0" dirty="0">
              <a:ln>
                <a:noFill/>
              </a:ln>
              <a:solidFill>
                <a:schemeClr val="bg1"/>
              </a:solidFill>
              <a:effectLst/>
              <a:uFillTx/>
              <a:latin typeface="Calibri" panose="020F0502020204030204" pitchFamily="34" charset="0"/>
              <a:sym typeface="Calibri"/>
            </a:endParaRPr>
          </a:p>
        </p:txBody>
      </p:sp>
      <p:sp>
        <p:nvSpPr>
          <p:cNvPr id="11" name="10 CuadroTexto"/>
          <p:cNvSpPr txBox="1"/>
          <p:nvPr/>
        </p:nvSpPr>
        <p:spPr>
          <a:xfrm>
            <a:off x="5261561" y="4525329"/>
            <a:ext cx="1752633" cy="769439"/>
          </a:xfrm>
          <a:prstGeom prst="rect">
            <a:avLst/>
          </a:prstGeom>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ot="0" spcFirstLastPara="1" vertOverflow="overflow" horzOverflow="overflow" vert="horz" wrap="square" lIns="45719" tIns="45719" rIns="45719" bIns="45719" numCol="1" spcCol="38100" rtlCol="0" anchor="t">
            <a:spAutoFit/>
          </a:bodyPr>
          <a:lstStyle/>
          <a:p>
            <a:pPr algn="just"/>
            <a:r>
              <a:rPr lang="es-CO" sz="1100" b="1" dirty="0">
                <a:solidFill>
                  <a:schemeClr val="bg1"/>
                </a:solidFill>
                <a:latin typeface="Calibri" panose="020F0502020204030204" pitchFamily="34" charset="0"/>
              </a:rPr>
              <a:t>Decreto 1443/14  se dictan disposiciones para la implementación del  SG –SST .</a:t>
            </a:r>
            <a:endParaRPr kumimoji="0" lang="es-CO" sz="1100" b="1" i="0" u="none" strike="noStrike" cap="none" spc="0" normalizeH="0" baseline="0" dirty="0">
              <a:ln>
                <a:noFill/>
              </a:ln>
              <a:solidFill>
                <a:schemeClr val="bg1"/>
              </a:solidFill>
              <a:effectLst/>
              <a:uFillTx/>
              <a:latin typeface="Calibri" panose="020F0502020204030204" pitchFamily="34" charset="0"/>
              <a:sym typeface="Calibri"/>
            </a:endParaRPr>
          </a:p>
        </p:txBody>
      </p:sp>
      <p:sp>
        <p:nvSpPr>
          <p:cNvPr id="12" name="11 CuadroTexto"/>
          <p:cNvSpPr txBox="1"/>
          <p:nvPr/>
        </p:nvSpPr>
        <p:spPr>
          <a:xfrm>
            <a:off x="4067944" y="2451323"/>
            <a:ext cx="1746490" cy="769439"/>
          </a:xfrm>
          <a:prstGeom prst="rect">
            <a:avLst/>
          </a:prstGeom>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ot="0" spcFirstLastPara="1" vertOverflow="overflow" horzOverflow="overflow" vert="horz" wrap="square" lIns="45719" tIns="45719" rIns="45719" bIns="45719" numCol="1" spcCol="38100" rtlCol="0" anchor="t">
            <a:spAutoFit/>
          </a:bodyPr>
          <a:lstStyle/>
          <a:p>
            <a:pPr algn="just"/>
            <a:r>
              <a:rPr lang="es-CO" sz="1100" b="1" dirty="0">
                <a:solidFill>
                  <a:schemeClr val="bg1"/>
                </a:solidFill>
                <a:latin typeface="Calibri" panose="020F0502020204030204" pitchFamily="34" charset="0"/>
              </a:rPr>
              <a:t>Ley 1562/12  Art 1 estableció que el programa SO se entenderá como el  SG-SST.</a:t>
            </a:r>
            <a:endParaRPr kumimoji="0" lang="es-CO" sz="1100" b="1" i="0" u="none" strike="noStrike" cap="none" spc="0" normalizeH="0" baseline="0" dirty="0">
              <a:ln>
                <a:noFill/>
              </a:ln>
              <a:solidFill>
                <a:schemeClr val="bg1"/>
              </a:solidFill>
              <a:effectLst/>
              <a:uFillTx/>
              <a:latin typeface="Calibri" panose="020F0502020204030204" pitchFamily="34" charset="0"/>
              <a:sym typeface="Calibri"/>
            </a:endParaRPr>
          </a:p>
        </p:txBody>
      </p:sp>
      <p:cxnSp>
        <p:nvCxnSpPr>
          <p:cNvPr id="5" name="4 Conector recto de flecha"/>
          <p:cNvCxnSpPr>
            <a:endCxn id="9" idx="2"/>
          </p:cNvCxnSpPr>
          <p:nvPr/>
        </p:nvCxnSpPr>
        <p:spPr>
          <a:xfrm flipV="1">
            <a:off x="2583735" y="3389021"/>
            <a:ext cx="0" cy="441872"/>
          </a:xfrm>
          <a:prstGeom prst="straightConnector1">
            <a:avLst/>
          </a:prstGeom>
          <a:noFill/>
          <a:ln w="25400" cap="flat">
            <a:solidFill>
              <a:srgbClr val="4F81BD"/>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21" name="20 Conector recto de flecha"/>
          <p:cNvCxnSpPr>
            <a:endCxn id="12" idx="2"/>
          </p:cNvCxnSpPr>
          <p:nvPr/>
        </p:nvCxnSpPr>
        <p:spPr>
          <a:xfrm flipV="1">
            <a:off x="4941189" y="3220762"/>
            <a:ext cx="0" cy="611149"/>
          </a:xfrm>
          <a:prstGeom prst="straightConnector1">
            <a:avLst/>
          </a:prstGeom>
          <a:noFill/>
          <a:ln w="25400" cap="flat">
            <a:solidFill>
              <a:srgbClr val="4F81BD"/>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23" name="22 Conector recto de flecha"/>
          <p:cNvCxnSpPr>
            <a:endCxn id="10" idx="0"/>
          </p:cNvCxnSpPr>
          <p:nvPr/>
        </p:nvCxnSpPr>
        <p:spPr>
          <a:xfrm>
            <a:off x="3722766" y="4024344"/>
            <a:ext cx="0" cy="462202"/>
          </a:xfrm>
          <a:prstGeom prst="straightConnector1">
            <a:avLst/>
          </a:prstGeom>
          <a:noFill/>
          <a:ln w="25400" cap="flat">
            <a:solidFill>
              <a:srgbClr val="4F81BD"/>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31" name="30 Conector recto de flecha"/>
          <p:cNvCxnSpPr>
            <a:endCxn id="11" idx="0"/>
          </p:cNvCxnSpPr>
          <p:nvPr/>
        </p:nvCxnSpPr>
        <p:spPr>
          <a:xfrm>
            <a:off x="6137878" y="4076447"/>
            <a:ext cx="0" cy="448882"/>
          </a:xfrm>
          <a:prstGeom prst="straightConnector1">
            <a:avLst/>
          </a:prstGeom>
          <a:noFill/>
          <a:ln w="25400" cap="flat">
            <a:solidFill>
              <a:srgbClr val="4F81BD"/>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42" name="41 CuadroTexto"/>
          <p:cNvSpPr txBox="1"/>
          <p:nvPr/>
        </p:nvSpPr>
        <p:spPr>
          <a:xfrm>
            <a:off x="539552" y="4499973"/>
            <a:ext cx="1784109" cy="769439"/>
          </a:xfrm>
          <a:prstGeom prst="rect">
            <a:avLst/>
          </a:prstGeom>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ot="0" spcFirstLastPara="1" vertOverflow="overflow" horzOverflow="overflow" vert="horz" wrap="square" lIns="45719" tIns="45719" rIns="45719" bIns="45719" numCol="1" spcCol="38100" rtlCol="0" anchor="t">
            <a:spAutoFit/>
          </a:bodyPr>
          <a:lstStyle/>
          <a:p>
            <a:pPr algn="just"/>
            <a:r>
              <a:rPr lang="es-CO" sz="1100" b="1" dirty="0">
                <a:solidFill>
                  <a:schemeClr val="bg1"/>
                </a:solidFill>
                <a:latin typeface="Calibri" panose="020F0502020204030204" pitchFamily="34" charset="0"/>
              </a:rPr>
              <a:t>Ley 9/79  titulo III Salud ocupacional Art 111, e</a:t>
            </a:r>
            <a:r>
              <a:rPr lang="es-CO" sz="1100" b="1" dirty="0">
                <a:latin typeface="Calibri" panose="020F0502020204030204" pitchFamily="34" charset="0"/>
              </a:rPr>
              <a:t>n todo lugar de trabajo se establecerá un programa SO.</a:t>
            </a:r>
            <a:endParaRPr lang="es-CO" sz="1100" b="1" dirty="0">
              <a:solidFill>
                <a:schemeClr val="bg1"/>
              </a:solidFill>
              <a:latin typeface="Calibri" panose="020F0502020204030204" pitchFamily="34" charset="0"/>
              <a:ea typeface="Calibri"/>
              <a:cs typeface="Calibri"/>
            </a:endParaRPr>
          </a:p>
        </p:txBody>
      </p:sp>
      <p:cxnSp>
        <p:nvCxnSpPr>
          <p:cNvPr id="43" name="42 Conector recto de flecha"/>
          <p:cNvCxnSpPr>
            <a:endCxn id="42" idx="0"/>
          </p:cNvCxnSpPr>
          <p:nvPr/>
        </p:nvCxnSpPr>
        <p:spPr>
          <a:xfrm>
            <a:off x="1431607" y="4051091"/>
            <a:ext cx="0" cy="448882"/>
          </a:xfrm>
          <a:prstGeom prst="straightConnector1">
            <a:avLst/>
          </a:prstGeom>
          <a:noFill/>
          <a:ln w="25400" cap="flat">
            <a:solidFill>
              <a:srgbClr val="4F81BD"/>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6" name="15 CuadroTexto"/>
          <p:cNvSpPr txBox="1"/>
          <p:nvPr/>
        </p:nvSpPr>
        <p:spPr>
          <a:xfrm>
            <a:off x="6302524" y="2447178"/>
            <a:ext cx="1752633" cy="938716"/>
          </a:xfrm>
          <a:prstGeom prst="rect">
            <a:avLst/>
          </a:prstGeom>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ot="0" spcFirstLastPara="1" vertOverflow="overflow" horzOverflow="overflow" vert="horz" wrap="square" lIns="45719" tIns="45719" rIns="45719" bIns="45719" numCol="1" spcCol="38100" rtlCol="0" anchor="t">
            <a:spAutoFit/>
          </a:bodyPr>
          <a:lstStyle/>
          <a:p>
            <a:r>
              <a:rPr lang="es-CO" sz="1100" b="1" dirty="0">
                <a:solidFill>
                  <a:schemeClr val="bg1"/>
                </a:solidFill>
                <a:latin typeface="Calibri" panose="020F0502020204030204" pitchFamily="34" charset="0"/>
              </a:rPr>
              <a:t>Decreto 1072/15  </a:t>
            </a:r>
            <a:r>
              <a:rPr lang="es-CO" sz="1100" b="1" dirty="0">
                <a:latin typeface="Calibri" panose="020F0502020204030204" pitchFamily="34" charset="0"/>
              </a:rPr>
              <a:t>Por medio del cual se expide el Decreto Único Reglamentario del Sector Trabajo - Libro 2, Parte 2, Titulo 4,  Capitulo 6</a:t>
            </a:r>
            <a:r>
              <a:rPr lang="es-CO" sz="1100" dirty="0"/>
              <a:t> </a:t>
            </a:r>
          </a:p>
        </p:txBody>
      </p:sp>
      <p:cxnSp>
        <p:nvCxnSpPr>
          <p:cNvPr id="17" name="16 Conector recto de flecha"/>
          <p:cNvCxnSpPr>
            <a:endCxn id="16" idx="2"/>
          </p:cNvCxnSpPr>
          <p:nvPr/>
        </p:nvCxnSpPr>
        <p:spPr>
          <a:xfrm flipV="1">
            <a:off x="7178840" y="3385894"/>
            <a:ext cx="1" cy="445004"/>
          </a:xfrm>
          <a:prstGeom prst="straightConnector1">
            <a:avLst/>
          </a:prstGeom>
          <a:noFill/>
          <a:ln w="25400" cap="flat">
            <a:solidFill>
              <a:srgbClr val="4F81BD"/>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Mintrabajo-word.png"/>
          <p:cNvPicPr/>
          <p:nvPr/>
        </p:nvPicPr>
        <p:blipFill>
          <a:blip r:embed="rId2">
            <a:extLst/>
          </a:blip>
          <a:stretch>
            <a:fillRect/>
          </a:stretch>
        </p:blipFill>
        <p:spPr>
          <a:xfrm>
            <a:off x="6137878" y="6078543"/>
            <a:ext cx="2925923" cy="685289"/>
          </a:xfrm>
          <a:prstGeom prst="rect">
            <a:avLst/>
          </a:prstGeom>
          <a:ln w="12700">
            <a:miter lim="400000"/>
          </a:ln>
        </p:spPr>
      </p:pic>
      <p:sp>
        <p:nvSpPr>
          <p:cNvPr id="59" name="Shape 59"/>
          <p:cNvSpPr/>
          <p:nvPr/>
        </p:nvSpPr>
        <p:spPr>
          <a:xfrm>
            <a:off x="1132046" y="341866"/>
            <a:ext cx="6752322" cy="539396"/>
          </a:xfrm>
          <a:prstGeom prst="rect">
            <a:avLst/>
          </a:prstGeom>
          <a:solidFill>
            <a:srgbClr val="353588"/>
          </a:solidFill>
          <a:ln w="12700">
            <a:miter lim="400000"/>
          </a:ln>
          <a:effectLst>
            <a:outerShdw blurRad="38100" dir="5400000" rotWithShape="0">
              <a:srgbClr val="9A403E">
                <a:alpha val="35000"/>
              </a:srgbClr>
            </a:outerShdw>
          </a:effectLst>
        </p:spPr>
        <p:txBody>
          <a:bodyPr lIns="0" tIns="0" rIns="0" bIns="0" anchor="ctr"/>
          <a:lstStyle/>
          <a:p>
            <a:pPr lvl="1" algn="ctr">
              <a:defRPr sz="4500" b="1">
                <a:solidFill>
                  <a:srgbClr val="FFFFFF"/>
                </a:solidFill>
                <a:latin typeface="Verdana"/>
                <a:ea typeface="Verdana"/>
                <a:cs typeface="Verdana"/>
                <a:sym typeface="Verdana"/>
              </a:defRPr>
            </a:pPr>
            <a:r>
              <a:rPr lang="es-CO" sz="2000" dirty="0">
                <a:latin typeface="Calibri" panose="020F0502020204030204" pitchFamily="34" charset="0"/>
              </a:rPr>
              <a:t>Art. 2.2.4.6.25 </a:t>
            </a:r>
            <a:r>
              <a:rPr lang="es-CO" sz="2000" i="1" dirty="0">
                <a:latin typeface="Calibri" panose="020F0502020204030204" pitchFamily="34" charset="0"/>
              </a:rPr>
              <a:t>Prevención, preparación </a:t>
            </a:r>
            <a:r>
              <a:rPr lang="es-CO" sz="2000" dirty="0">
                <a:latin typeface="Calibri" panose="020F0502020204030204" pitchFamily="34" charset="0"/>
              </a:rPr>
              <a:t>y </a:t>
            </a:r>
            <a:r>
              <a:rPr lang="es-CO" sz="2000" i="1" dirty="0">
                <a:latin typeface="Calibri" panose="020F0502020204030204" pitchFamily="34" charset="0"/>
              </a:rPr>
              <a:t>respuesta ante emergencias </a:t>
            </a:r>
            <a:endParaRPr sz="2000" dirty="0">
              <a:latin typeface="Calibri" panose="020F0502020204030204" pitchFamily="34" charset="0"/>
            </a:endParaRPr>
          </a:p>
        </p:txBody>
      </p:sp>
      <p:sp>
        <p:nvSpPr>
          <p:cNvPr id="6" name="2 Marcador de contenido"/>
          <p:cNvSpPr txBox="1">
            <a:spLocks/>
          </p:cNvSpPr>
          <p:nvPr/>
        </p:nvSpPr>
        <p:spPr>
          <a:xfrm>
            <a:off x="539156" y="1734254"/>
            <a:ext cx="8229600" cy="4325112"/>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194560" indent="-365760">
              <a:spcBef>
                <a:spcPts val="700"/>
              </a:spcBef>
              <a:buSzPct val="100000"/>
              <a:buFont typeface="Arial"/>
              <a:buChar char="»"/>
              <a:defRPr sz="3200">
                <a:latin typeface="Calibri"/>
                <a:ea typeface="Calibri"/>
                <a:cs typeface="Calibri"/>
                <a:sym typeface="Calibri"/>
              </a:defRPr>
            </a:lvl5pPr>
            <a:lvl6pPr marL="2651760" indent="-365760">
              <a:spcBef>
                <a:spcPts val="700"/>
              </a:spcBef>
              <a:buSzPct val="100000"/>
              <a:buFont typeface="Arial"/>
              <a:buChar char="•"/>
              <a:defRPr sz="3200">
                <a:latin typeface="Calibri"/>
                <a:ea typeface="Calibri"/>
                <a:cs typeface="Calibri"/>
                <a:sym typeface="Calibri"/>
              </a:defRPr>
            </a:lvl6pPr>
            <a:lvl7pPr marL="3108960" indent="-365760">
              <a:spcBef>
                <a:spcPts val="700"/>
              </a:spcBef>
              <a:buSzPct val="100000"/>
              <a:buFont typeface="Arial"/>
              <a:buChar char="•"/>
              <a:defRPr sz="3200">
                <a:latin typeface="Calibri"/>
                <a:ea typeface="Calibri"/>
                <a:cs typeface="Calibri"/>
                <a:sym typeface="Calibri"/>
              </a:defRPr>
            </a:lvl7pPr>
            <a:lvl8pPr marL="3566159" indent="-365759">
              <a:spcBef>
                <a:spcPts val="700"/>
              </a:spcBef>
              <a:buSzPct val="100000"/>
              <a:buFont typeface="Arial"/>
              <a:buChar char="•"/>
              <a:defRPr sz="3200">
                <a:latin typeface="Calibri"/>
                <a:ea typeface="Calibri"/>
                <a:cs typeface="Calibri"/>
                <a:sym typeface="Calibri"/>
              </a:defRPr>
            </a:lvl8pPr>
            <a:lvl9pPr marL="4023359" indent="-365759">
              <a:spcBef>
                <a:spcPts val="700"/>
              </a:spcBef>
              <a:buSzPct val="100000"/>
              <a:buFont typeface="Arial"/>
              <a:buChar char="•"/>
              <a:defRPr sz="3200">
                <a:latin typeface="Calibri"/>
                <a:ea typeface="Calibri"/>
                <a:cs typeface="Calibri"/>
                <a:sym typeface="Calibri"/>
              </a:defRPr>
            </a:lvl9pPr>
          </a:lstStyle>
          <a:p>
            <a:endParaRPr lang="es-CO" dirty="0"/>
          </a:p>
          <a:p>
            <a:endParaRPr lang="es-CO" dirty="0"/>
          </a:p>
          <a:p>
            <a:endParaRPr lang="es-CO" dirty="0"/>
          </a:p>
          <a:p>
            <a:endParaRPr lang="es-CO" dirty="0"/>
          </a:p>
        </p:txBody>
      </p:sp>
      <p:sp>
        <p:nvSpPr>
          <p:cNvPr id="7" name="3 Marcador de contenido"/>
          <p:cNvSpPr txBox="1">
            <a:spLocks/>
          </p:cNvSpPr>
          <p:nvPr/>
        </p:nvSpPr>
        <p:spPr>
          <a:xfrm>
            <a:off x="259735" y="1124744"/>
            <a:ext cx="8496944" cy="4801720"/>
          </a:xfrm>
          <a:prstGeom prst="rect">
            <a:avLst/>
          </a:prstGeom>
          <a:ln w="12700">
            <a:miter lim="400000"/>
          </a:ln>
          <a:extLst>
            <a:ext uri="{C572A759-6A51-4108-AA02-DFA0A04FC94B}">
              <ma14:wrappingTextBoxFlag xmlns:ma14="http://schemas.microsoft.com/office/mac/drawingml/2011/main" xmlns="" val="1"/>
            </a:ext>
          </a:extLst>
        </p:spPr>
        <p:txBody>
          <a:bodyPr lIns="45719" rIns="45719">
            <a:noAutofit/>
          </a:bodyPr>
          <a:lst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194560" indent="-365760">
              <a:spcBef>
                <a:spcPts val="700"/>
              </a:spcBef>
              <a:buSzPct val="100000"/>
              <a:buFont typeface="Arial"/>
              <a:buChar char="»"/>
              <a:defRPr sz="3200">
                <a:latin typeface="Calibri"/>
                <a:ea typeface="Calibri"/>
                <a:cs typeface="Calibri"/>
                <a:sym typeface="Calibri"/>
              </a:defRPr>
            </a:lvl5pPr>
            <a:lvl6pPr marL="2651760" indent="-365760">
              <a:spcBef>
                <a:spcPts val="700"/>
              </a:spcBef>
              <a:buSzPct val="100000"/>
              <a:buFont typeface="Arial"/>
              <a:buChar char="•"/>
              <a:defRPr sz="3200">
                <a:latin typeface="Calibri"/>
                <a:ea typeface="Calibri"/>
                <a:cs typeface="Calibri"/>
                <a:sym typeface="Calibri"/>
              </a:defRPr>
            </a:lvl6pPr>
            <a:lvl7pPr marL="3108960" indent="-365760">
              <a:spcBef>
                <a:spcPts val="700"/>
              </a:spcBef>
              <a:buSzPct val="100000"/>
              <a:buFont typeface="Arial"/>
              <a:buChar char="•"/>
              <a:defRPr sz="3200">
                <a:latin typeface="Calibri"/>
                <a:ea typeface="Calibri"/>
                <a:cs typeface="Calibri"/>
                <a:sym typeface="Calibri"/>
              </a:defRPr>
            </a:lvl7pPr>
            <a:lvl8pPr marL="3566159" indent="-365759">
              <a:spcBef>
                <a:spcPts val="700"/>
              </a:spcBef>
              <a:buSzPct val="100000"/>
              <a:buFont typeface="Arial"/>
              <a:buChar char="•"/>
              <a:defRPr sz="3200">
                <a:latin typeface="Calibri"/>
                <a:ea typeface="Calibri"/>
                <a:cs typeface="Calibri"/>
                <a:sym typeface="Calibri"/>
              </a:defRPr>
            </a:lvl8pPr>
            <a:lvl9pPr marL="4023359" indent="-365759">
              <a:spcBef>
                <a:spcPts val="700"/>
              </a:spcBef>
              <a:buSzPct val="100000"/>
              <a:buFont typeface="Arial"/>
              <a:buChar char="•"/>
              <a:defRPr sz="3200">
                <a:latin typeface="Calibri"/>
                <a:ea typeface="Calibri"/>
                <a:cs typeface="Calibri"/>
                <a:sym typeface="Calibri"/>
              </a:defRPr>
            </a:lvl9pPr>
          </a:lstStyle>
          <a:p>
            <a:pPr marL="411480" lvl="1" indent="0" algn="just">
              <a:buFont typeface="Arial"/>
              <a:buNone/>
            </a:pPr>
            <a:r>
              <a:rPr lang="es-CO" sz="1400" dirty="0">
                <a:solidFill>
                  <a:schemeClr val="tx1"/>
                </a:solidFill>
              </a:rPr>
              <a:t>El empleador o contratante debe implementar un plan de prevención preparación y respuesta ante emergencias con cobertura a todos los centros y turnos de trabajo y todos los trabajadores, con los siguientes aspectos:</a:t>
            </a:r>
          </a:p>
          <a:p>
            <a:pPr marL="411480" lvl="1" indent="0" algn="just">
              <a:buFont typeface="Arial"/>
              <a:buNone/>
            </a:pPr>
            <a:endParaRPr lang="es-CO" sz="1400" dirty="0">
              <a:solidFill>
                <a:schemeClr val="tx1"/>
              </a:solidFill>
            </a:endParaRPr>
          </a:p>
          <a:p>
            <a:pPr marL="800100" lvl="1" indent="-342900" algn="just">
              <a:buFont typeface="+mj-lt"/>
              <a:buAutoNum type="arabicPeriod"/>
            </a:pPr>
            <a:r>
              <a:rPr lang="es-CO" sz="1200" dirty="0">
                <a:solidFill>
                  <a:schemeClr val="tx1"/>
                </a:solidFill>
              </a:rPr>
              <a:t>Identificar sistemáticamente todas las amenazas.</a:t>
            </a:r>
          </a:p>
          <a:p>
            <a:pPr marL="800100" lvl="1" indent="-342900" algn="just">
              <a:buFont typeface="+mj-lt"/>
              <a:buAutoNum type="arabicPeriod"/>
            </a:pPr>
            <a:r>
              <a:rPr lang="es-CO" sz="1200" dirty="0">
                <a:solidFill>
                  <a:schemeClr val="tx1"/>
                </a:solidFill>
              </a:rPr>
              <a:t>Identificar los recursos disponibles, incluyendo las medidas de prevención y control existentes.</a:t>
            </a:r>
          </a:p>
          <a:p>
            <a:pPr marL="800100" lvl="1" indent="-342900" algn="just">
              <a:buFont typeface="+mj-lt"/>
              <a:buAutoNum type="arabicPeriod"/>
            </a:pPr>
            <a:r>
              <a:rPr lang="es-CO" sz="1200" dirty="0">
                <a:solidFill>
                  <a:schemeClr val="tx1"/>
                </a:solidFill>
              </a:rPr>
              <a:t>Analizar la vulnerabilidad de la empresa frente a las amenazas identificadas.</a:t>
            </a:r>
          </a:p>
          <a:p>
            <a:pPr marL="800100" lvl="1" indent="-342900" algn="just">
              <a:buFont typeface="+mj-lt"/>
              <a:buAutoNum type="arabicPeriod"/>
            </a:pPr>
            <a:r>
              <a:rPr lang="es-CO" sz="1200" dirty="0">
                <a:solidFill>
                  <a:schemeClr val="tx1"/>
                </a:solidFill>
              </a:rPr>
              <a:t>Diseñar e implementar los procedimientos para prevenir y controlar las amenazas priorizadas o minimizar el impacto de las no prioritarias.</a:t>
            </a:r>
          </a:p>
          <a:p>
            <a:pPr marL="800100" lvl="1" indent="-342900" algn="just">
              <a:buFont typeface="+mj-lt"/>
              <a:buAutoNum type="arabicPeriod"/>
            </a:pPr>
            <a:r>
              <a:rPr lang="es-CO" sz="1200" dirty="0">
                <a:solidFill>
                  <a:schemeClr val="tx1"/>
                </a:solidFill>
              </a:rPr>
              <a:t>Formular el plan de emergencia. </a:t>
            </a:r>
          </a:p>
          <a:p>
            <a:pPr marL="800100" lvl="1" indent="-342900" algn="just">
              <a:buFont typeface="+mj-lt"/>
              <a:buAutoNum type="arabicPeriod"/>
            </a:pPr>
            <a:r>
              <a:rPr lang="es-CO" sz="1200" dirty="0">
                <a:solidFill>
                  <a:schemeClr val="tx1"/>
                </a:solidFill>
              </a:rPr>
              <a:t>Asignar los recursos necesarios para diseñar e implementar los programas, procedimientos o acciones necesarias. </a:t>
            </a:r>
          </a:p>
          <a:p>
            <a:pPr marL="800100" lvl="1" indent="-342900" algn="just">
              <a:buFont typeface="+mj-lt"/>
              <a:buAutoNum type="arabicPeriod"/>
            </a:pPr>
            <a:r>
              <a:rPr lang="es-CO" sz="1200" dirty="0">
                <a:solidFill>
                  <a:schemeClr val="tx1"/>
                </a:solidFill>
              </a:rPr>
              <a:t>Definición de planos de instalaciones y rutas de evacuación. </a:t>
            </a:r>
          </a:p>
          <a:p>
            <a:pPr marL="800100" lvl="1" indent="-342900" algn="just">
              <a:buFont typeface="+mj-lt"/>
              <a:buAutoNum type="arabicPeriod"/>
            </a:pPr>
            <a:r>
              <a:rPr lang="es-CO" sz="1200" dirty="0">
                <a:solidFill>
                  <a:schemeClr val="tx1"/>
                </a:solidFill>
              </a:rPr>
              <a:t>Informar, capacitar y entrenar incluyendo a todos los trabajadores, para atender una emergencia. </a:t>
            </a:r>
          </a:p>
          <a:p>
            <a:pPr marL="800100" lvl="1" indent="-342900" algn="just">
              <a:buFont typeface="+mj-lt"/>
              <a:buAutoNum type="arabicPeriod"/>
            </a:pPr>
            <a:r>
              <a:rPr lang="es-CO" sz="1200" dirty="0">
                <a:solidFill>
                  <a:schemeClr val="tx1"/>
                </a:solidFill>
              </a:rPr>
              <a:t>Realizar simulacros como mínimo una (1) vez a 1 año.</a:t>
            </a:r>
          </a:p>
          <a:p>
            <a:pPr marL="800100" lvl="1" indent="-342900" algn="just">
              <a:buFont typeface="+mj-lt"/>
              <a:buAutoNum type="arabicPeriod"/>
            </a:pPr>
            <a:r>
              <a:rPr lang="es-CO" sz="1200" dirty="0">
                <a:solidFill>
                  <a:schemeClr val="tx1"/>
                </a:solidFill>
              </a:rPr>
              <a:t>Conformar, capacitar, entrenar y dotar la brigada de emergencias.</a:t>
            </a:r>
          </a:p>
          <a:p>
            <a:pPr marL="800100" lvl="1" indent="-342900" algn="just">
              <a:buFont typeface="+mj-lt"/>
              <a:buAutoNum type="arabicPeriod"/>
            </a:pPr>
            <a:r>
              <a:rPr lang="es-CO" sz="1200" dirty="0">
                <a:solidFill>
                  <a:schemeClr val="tx1"/>
                </a:solidFill>
              </a:rPr>
              <a:t>Inspeccionar con la periodicidad que sea definida, todos los equipos relacionados con la prevención y atención de emergencias incluyendo sistemas de alerta, señalización y alarma.</a:t>
            </a:r>
          </a:p>
          <a:p>
            <a:pPr marL="800100" lvl="1" indent="-342900" algn="just">
              <a:buFont typeface="+mj-lt"/>
              <a:buAutoNum type="arabicPeriod"/>
            </a:pPr>
            <a:r>
              <a:rPr lang="es-CO" sz="1200" dirty="0">
                <a:solidFill>
                  <a:schemeClr val="tx1"/>
                </a:solidFill>
              </a:rPr>
              <a:t>Desarrollar programas o planes de ayuda mutua ante amenazas de interés común.</a:t>
            </a:r>
          </a:p>
        </p:txBody>
      </p:sp>
    </p:spTree>
    <p:extLst>
      <p:ext uri="{BB962C8B-B14F-4D97-AF65-F5344CB8AC3E}">
        <p14:creationId xmlns:p14="http://schemas.microsoft.com/office/powerpoint/2010/main" val="783138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Mintrabajo-word.png"/>
          <p:cNvPicPr/>
          <p:nvPr/>
        </p:nvPicPr>
        <p:blipFill>
          <a:blip r:embed="rId2">
            <a:extLst/>
          </a:blip>
          <a:stretch>
            <a:fillRect/>
          </a:stretch>
        </p:blipFill>
        <p:spPr>
          <a:xfrm>
            <a:off x="6137878" y="6078543"/>
            <a:ext cx="2925923" cy="685289"/>
          </a:xfrm>
          <a:prstGeom prst="rect">
            <a:avLst/>
          </a:prstGeom>
          <a:ln w="12700">
            <a:miter lim="400000"/>
          </a:ln>
        </p:spPr>
      </p:pic>
      <p:sp>
        <p:nvSpPr>
          <p:cNvPr id="66" name="Shape 66"/>
          <p:cNvSpPr/>
          <p:nvPr/>
        </p:nvSpPr>
        <p:spPr>
          <a:xfrm>
            <a:off x="-15713" y="818663"/>
            <a:ext cx="4633120" cy="538164"/>
          </a:xfrm>
          <a:prstGeom prst="rect">
            <a:avLst/>
          </a:prstGeom>
          <a:solidFill>
            <a:srgbClr val="353588"/>
          </a:solidFill>
          <a:ln w="12700">
            <a:miter lim="400000"/>
          </a:ln>
          <a:effectLst>
            <a:outerShdw blurRad="38100" dir="5400000" rotWithShape="0">
              <a:srgbClr val="9A403E">
                <a:alpha val="35000"/>
              </a:srgbClr>
            </a:outerShdw>
          </a:effectLst>
        </p:spPr>
        <p:txBody>
          <a:bodyPr lIns="0" tIns="0" rIns="0" bIns="0" anchor="ctr"/>
          <a:lstStyle/>
          <a:p>
            <a:pPr lvl="1" algn="r">
              <a:defRPr sz="4500" b="1">
                <a:solidFill>
                  <a:srgbClr val="FFFFFF"/>
                </a:solidFill>
                <a:latin typeface="Verdana"/>
                <a:ea typeface="Verdana"/>
                <a:cs typeface="Verdana"/>
                <a:sym typeface="Verdana"/>
              </a:defRPr>
            </a:pPr>
            <a:endParaRPr dirty="0"/>
          </a:p>
        </p:txBody>
      </p:sp>
      <p:sp>
        <p:nvSpPr>
          <p:cNvPr id="67" name="Shape 67"/>
          <p:cNvSpPr/>
          <p:nvPr/>
        </p:nvSpPr>
        <p:spPr>
          <a:xfrm>
            <a:off x="-298027" y="933856"/>
            <a:ext cx="4778552" cy="36933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1" algn="ctr"/>
            <a:r>
              <a:rPr lang="es-CO" sz="2400" b="1" dirty="0">
                <a:solidFill>
                  <a:schemeClr val="bg1"/>
                </a:solidFill>
              </a:rPr>
              <a:t>Art. 2.2.4.6.26 </a:t>
            </a:r>
            <a:r>
              <a:rPr lang="es-CO" sz="2400" b="1" i="1" dirty="0">
                <a:solidFill>
                  <a:schemeClr val="bg1"/>
                </a:solidFill>
              </a:rPr>
              <a:t>Gestión del cambio</a:t>
            </a:r>
            <a:endParaRPr sz="2400" b="1" dirty="0">
              <a:solidFill>
                <a:schemeClr val="bg1"/>
              </a:solidFill>
              <a:latin typeface="Verdana"/>
              <a:ea typeface="Verdana"/>
              <a:cs typeface="Verdana"/>
              <a:sym typeface="Verdana"/>
            </a:endParaRPr>
          </a:p>
        </p:txBody>
      </p:sp>
      <p:sp>
        <p:nvSpPr>
          <p:cNvPr id="8" name="2 Marcador de contenido"/>
          <p:cNvSpPr txBox="1">
            <a:spLocks/>
          </p:cNvSpPr>
          <p:nvPr/>
        </p:nvSpPr>
        <p:spPr>
          <a:xfrm>
            <a:off x="305211" y="2228093"/>
            <a:ext cx="4038600" cy="3361147"/>
          </a:xfrm>
          <a:prstGeom prst="rect">
            <a:avLst/>
          </a:prstGeom>
        </p:spPr>
        <p:txBody>
          <a:bodyPr>
            <a:noAutofit/>
          </a:bodyPr>
          <a:lst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194560" indent="-365760">
              <a:spcBef>
                <a:spcPts val="700"/>
              </a:spcBef>
              <a:buSzPct val="100000"/>
              <a:buFont typeface="Arial"/>
              <a:buChar char="»"/>
              <a:defRPr sz="3200">
                <a:latin typeface="Calibri"/>
                <a:ea typeface="Calibri"/>
                <a:cs typeface="Calibri"/>
                <a:sym typeface="Calibri"/>
              </a:defRPr>
            </a:lvl5pPr>
            <a:lvl6pPr marL="2651760" indent="-365760">
              <a:spcBef>
                <a:spcPts val="700"/>
              </a:spcBef>
              <a:buSzPct val="100000"/>
              <a:buFont typeface="Arial"/>
              <a:buChar char="•"/>
              <a:defRPr sz="3200">
                <a:latin typeface="Calibri"/>
                <a:ea typeface="Calibri"/>
                <a:cs typeface="Calibri"/>
                <a:sym typeface="Calibri"/>
              </a:defRPr>
            </a:lvl6pPr>
            <a:lvl7pPr marL="3108960" indent="-365760">
              <a:spcBef>
                <a:spcPts val="700"/>
              </a:spcBef>
              <a:buSzPct val="100000"/>
              <a:buFont typeface="Arial"/>
              <a:buChar char="•"/>
              <a:defRPr sz="3200">
                <a:latin typeface="Calibri"/>
                <a:ea typeface="Calibri"/>
                <a:cs typeface="Calibri"/>
                <a:sym typeface="Calibri"/>
              </a:defRPr>
            </a:lvl7pPr>
            <a:lvl8pPr marL="3566159" indent="-365759">
              <a:spcBef>
                <a:spcPts val="700"/>
              </a:spcBef>
              <a:buSzPct val="100000"/>
              <a:buFont typeface="Arial"/>
              <a:buChar char="•"/>
              <a:defRPr sz="3200">
                <a:latin typeface="Calibri"/>
                <a:ea typeface="Calibri"/>
                <a:cs typeface="Calibri"/>
                <a:sym typeface="Calibri"/>
              </a:defRPr>
            </a:lvl8pPr>
            <a:lvl9pPr marL="4023359" indent="-365759">
              <a:spcBef>
                <a:spcPts val="700"/>
              </a:spcBef>
              <a:buSzPct val="100000"/>
              <a:buFont typeface="Arial"/>
              <a:buChar char="•"/>
              <a:defRPr sz="3200">
                <a:latin typeface="Calibri"/>
                <a:ea typeface="Calibri"/>
                <a:cs typeface="Calibri"/>
                <a:sym typeface="Calibri"/>
              </a:defRPr>
            </a:lvl9pPr>
          </a:lstStyle>
          <a:p>
            <a:pPr marL="109728" indent="0" algn="just">
              <a:buFont typeface="Arial"/>
              <a:buNone/>
            </a:pPr>
            <a:r>
              <a:rPr lang="es-CO" sz="1800" dirty="0"/>
              <a:t>El empleador o contratante debe implementar y mantener un procedimiento para evaluar el impacto sobre la SST, que puedan generar los cambios internos o externos.</a:t>
            </a:r>
          </a:p>
          <a:p>
            <a:pPr marL="109728" indent="0" algn="just">
              <a:buFont typeface="Arial"/>
              <a:buNone/>
            </a:pPr>
            <a:endParaRPr lang="es-CO" sz="1800" dirty="0"/>
          </a:p>
          <a:p>
            <a:pPr marL="109728" indent="0" algn="just">
              <a:buFont typeface="Arial"/>
              <a:buNone/>
            </a:pPr>
            <a:r>
              <a:rPr lang="es-CO" sz="1800" dirty="0"/>
              <a:t>Nota:  El empleador debe informar,  capacitar a los trabajadores relacionados con estas modificaciones y ajustar el plan de trabajo anual.  </a:t>
            </a:r>
          </a:p>
        </p:txBody>
      </p:sp>
      <p:pic>
        <p:nvPicPr>
          <p:cNvPr id="10" name="Picture 2" descr="C:\Users\Schneider\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772816"/>
            <a:ext cx="3816424" cy="3816424"/>
          </a:xfrm>
          <a:prstGeom prst="rect">
            <a:avLst/>
          </a:prstGeom>
          <a:noFill/>
          <a:ln w="12700">
            <a:miter lim="4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77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Mintrabajo-word.png"/>
          <p:cNvPicPr/>
          <p:nvPr/>
        </p:nvPicPr>
        <p:blipFill>
          <a:blip r:embed="rId2">
            <a:extLst/>
          </a:blip>
          <a:stretch>
            <a:fillRect/>
          </a:stretch>
        </p:blipFill>
        <p:spPr>
          <a:xfrm>
            <a:off x="6137878" y="6078543"/>
            <a:ext cx="2925923" cy="685289"/>
          </a:xfrm>
          <a:prstGeom prst="rect">
            <a:avLst/>
          </a:prstGeom>
          <a:ln w="12700">
            <a:miter lim="400000"/>
          </a:ln>
        </p:spPr>
      </p:pic>
      <p:sp>
        <p:nvSpPr>
          <p:cNvPr id="66" name="Shape 66"/>
          <p:cNvSpPr/>
          <p:nvPr/>
        </p:nvSpPr>
        <p:spPr>
          <a:xfrm>
            <a:off x="-15713" y="818663"/>
            <a:ext cx="4633120" cy="538164"/>
          </a:xfrm>
          <a:prstGeom prst="rect">
            <a:avLst/>
          </a:prstGeom>
          <a:solidFill>
            <a:srgbClr val="353588"/>
          </a:solidFill>
          <a:ln w="12700">
            <a:miter lim="400000"/>
          </a:ln>
          <a:effectLst>
            <a:outerShdw blurRad="38100" dir="5400000" rotWithShape="0">
              <a:srgbClr val="9A403E">
                <a:alpha val="35000"/>
              </a:srgbClr>
            </a:outerShdw>
          </a:effectLst>
        </p:spPr>
        <p:txBody>
          <a:bodyPr lIns="0" tIns="0" rIns="0" bIns="0" anchor="ctr"/>
          <a:lstStyle/>
          <a:p>
            <a:pPr lvl="1" algn="r">
              <a:defRPr sz="4500" b="1">
                <a:solidFill>
                  <a:srgbClr val="FFFFFF"/>
                </a:solidFill>
                <a:latin typeface="Verdana"/>
                <a:ea typeface="Verdana"/>
                <a:cs typeface="Verdana"/>
                <a:sym typeface="Verdana"/>
              </a:defRPr>
            </a:pPr>
            <a:endParaRPr dirty="0"/>
          </a:p>
        </p:txBody>
      </p:sp>
      <p:sp>
        <p:nvSpPr>
          <p:cNvPr id="67" name="Shape 67"/>
          <p:cNvSpPr/>
          <p:nvPr/>
        </p:nvSpPr>
        <p:spPr>
          <a:xfrm>
            <a:off x="13756" y="933856"/>
            <a:ext cx="4154985" cy="36933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1" algn="ctr"/>
            <a:r>
              <a:rPr lang="es-CO" sz="2400" b="1" dirty="0">
                <a:solidFill>
                  <a:schemeClr val="bg1"/>
                </a:solidFill>
              </a:rPr>
              <a:t>Art. 2.2.4.6.27 </a:t>
            </a:r>
            <a:r>
              <a:rPr lang="es-CO" sz="2400" b="1" i="1" dirty="0">
                <a:solidFill>
                  <a:schemeClr val="bg1"/>
                </a:solidFill>
              </a:rPr>
              <a:t>Adquisiciones </a:t>
            </a:r>
            <a:endParaRPr sz="2400" b="1" dirty="0">
              <a:solidFill>
                <a:schemeClr val="bg1"/>
              </a:solidFill>
              <a:latin typeface="Verdana"/>
              <a:ea typeface="Verdana"/>
              <a:cs typeface="Verdana"/>
              <a:sym typeface="Verdana"/>
            </a:endParaRPr>
          </a:p>
        </p:txBody>
      </p:sp>
      <p:pic>
        <p:nvPicPr>
          <p:cNvPr id="7" name="Picture 2" descr="C:\Users\Schneider\Desktop\descarg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31" y="2524142"/>
            <a:ext cx="4007388" cy="2448272"/>
          </a:xfrm>
          <a:prstGeom prst="rect">
            <a:avLst/>
          </a:prstGeom>
          <a:noFill/>
          <a:extLst>
            <a:ext uri="{909E8E84-426E-40DD-AFC4-6F175D3DCCD1}">
              <a14:hiddenFill xmlns:a14="http://schemas.microsoft.com/office/drawing/2010/main">
                <a:solidFill>
                  <a:srgbClr val="FFFFFF"/>
                </a:solidFill>
              </a14:hiddenFill>
            </a:ext>
          </a:extLst>
        </p:spPr>
      </p:pic>
      <p:sp>
        <p:nvSpPr>
          <p:cNvPr id="9" name="3 Marcador de contenido"/>
          <p:cNvSpPr txBox="1">
            <a:spLocks/>
          </p:cNvSpPr>
          <p:nvPr/>
        </p:nvSpPr>
        <p:spPr>
          <a:xfrm>
            <a:off x="4617407" y="2303361"/>
            <a:ext cx="4038600" cy="2889833"/>
          </a:xfrm>
          <a:prstGeom prst="rect">
            <a:avLst/>
          </a:prstGeom>
          <a:ln w="12700">
            <a:miter lim="400000"/>
          </a:ln>
        </p:spPr>
        <p:txBody>
          <a:bodyPr lIns="45719" rIns="45719" anchor="ctr">
            <a:normAutofit/>
          </a:bodyPr>
          <a:lstStyle>
            <a:lvl1pPr algn="r">
              <a:defRPr sz="1200">
                <a:solidFill>
                  <a:srgbClr val="888888"/>
                </a:solidFill>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a:lstStyle>
          <a:p>
            <a:pPr algn="just"/>
            <a:r>
              <a:rPr lang="es-CO" sz="1800" dirty="0">
                <a:solidFill>
                  <a:schemeClr val="tx1"/>
                </a:solidFill>
              </a:rPr>
              <a:t>El empleador debe establecer y mantener un procedimiento con, el fin de garantizar que se identifiquen y evalúen en las especificaciones relativas a las compras o adquisiciones de productos y servicios.</a:t>
            </a:r>
          </a:p>
        </p:txBody>
      </p:sp>
    </p:spTree>
    <p:extLst>
      <p:ext uri="{BB962C8B-B14F-4D97-AF65-F5344CB8AC3E}">
        <p14:creationId xmlns:p14="http://schemas.microsoft.com/office/powerpoint/2010/main" val="148749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Mintrabajo-word.png"/>
          <p:cNvPicPr/>
          <p:nvPr/>
        </p:nvPicPr>
        <p:blipFill>
          <a:blip r:embed="rId2">
            <a:extLst/>
          </a:blip>
          <a:stretch>
            <a:fillRect/>
          </a:stretch>
        </p:blipFill>
        <p:spPr>
          <a:xfrm>
            <a:off x="6137878" y="6078543"/>
            <a:ext cx="2925923" cy="685289"/>
          </a:xfrm>
          <a:prstGeom prst="rect">
            <a:avLst/>
          </a:prstGeom>
          <a:ln w="12700">
            <a:miter lim="400000"/>
          </a:ln>
        </p:spPr>
      </p:pic>
      <p:sp>
        <p:nvSpPr>
          <p:cNvPr id="59" name="Shape 59"/>
          <p:cNvSpPr/>
          <p:nvPr/>
        </p:nvSpPr>
        <p:spPr>
          <a:xfrm>
            <a:off x="1132046" y="341866"/>
            <a:ext cx="6752322" cy="539396"/>
          </a:xfrm>
          <a:prstGeom prst="rect">
            <a:avLst/>
          </a:prstGeom>
          <a:solidFill>
            <a:srgbClr val="353588"/>
          </a:solidFill>
          <a:ln w="12700">
            <a:miter lim="400000"/>
          </a:ln>
          <a:effectLst>
            <a:outerShdw blurRad="38100" dir="5400000" rotWithShape="0">
              <a:srgbClr val="9A403E">
                <a:alpha val="35000"/>
              </a:srgbClr>
            </a:outerShdw>
          </a:effectLst>
        </p:spPr>
        <p:txBody>
          <a:bodyPr lIns="0" tIns="0" rIns="0" bIns="0" anchor="ctr"/>
          <a:lstStyle/>
          <a:p>
            <a:pPr lvl="1" algn="ctr">
              <a:defRPr sz="4500" b="1">
                <a:solidFill>
                  <a:srgbClr val="FFFFFF"/>
                </a:solidFill>
                <a:latin typeface="Verdana"/>
                <a:ea typeface="Verdana"/>
                <a:cs typeface="Verdana"/>
                <a:sym typeface="Verdana"/>
              </a:defRPr>
            </a:pPr>
            <a:r>
              <a:rPr lang="es-CO" sz="2000" dirty="0">
                <a:latin typeface="Calibri" panose="020F0502020204030204" pitchFamily="34" charset="0"/>
              </a:rPr>
              <a:t>Art. 2.2.4.6.28 </a:t>
            </a:r>
            <a:r>
              <a:rPr lang="es-CO" sz="2000" i="1" dirty="0">
                <a:latin typeface="Calibri" panose="020F0502020204030204" pitchFamily="34" charset="0"/>
              </a:rPr>
              <a:t>Contratación </a:t>
            </a:r>
            <a:endParaRPr sz="2000" dirty="0">
              <a:latin typeface="Calibri" panose="020F0502020204030204" pitchFamily="34" charset="0"/>
            </a:endParaRPr>
          </a:p>
        </p:txBody>
      </p:sp>
      <p:sp>
        <p:nvSpPr>
          <p:cNvPr id="6" name="2 Marcador de contenido"/>
          <p:cNvSpPr txBox="1">
            <a:spLocks/>
          </p:cNvSpPr>
          <p:nvPr/>
        </p:nvSpPr>
        <p:spPr>
          <a:xfrm>
            <a:off x="539156" y="1734254"/>
            <a:ext cx="8229600" cy="4325112"/>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194560" indent="-365760">
              <a:spcBef>
                <a:spcPts val="700"/>
              </a:spcBef>
              <a:buSzPct val="100000"/>
              <a:buFont typeface="Arial"/>
              <a:buChar char="»"/>
              <a:defRPr sz="3200">
                <a:latin typeface="Calibri"/>
                <a:ea typeface="Calibri"/>
                <a:cs typeface="Calibri"/>
                <a:sym typeface="Calibri"/>
              </a:defRPr>
            </a:lvl5pPr>
            <a:lvl6pPr marL="2651760" indent="-365760">
              <a:spcBef>
                <a:spcPts val="700"/>
              </a:spcBef>
              <a:buSzPct val="100000"/>
              <a:buFont typeface="Arial"/>
              <a:buChar char="•"/>
              <a:defRPr sz="3200">
                <a:latin typeface="Calibri"/>
                <a:ea typeface="Calibri"/>
                <a:cs typeface="Calibri"/>
                <a:sym typeface="Calibri"/>
              </a:defRPr>
            </a:lvl6pPr>
            <a:lvl7pPr marL="3108960" indent="-365760">
              <a:spcBef>
                <a:spcPts val="700"/>
              </a:spcBef>
              <a:buSzPct val="100000"/>
              <a:buFont typeface="Arial"/>
              <a:buChar char="•"/>
              <a:defRPr sz="3200">
                <a:latin typeface="Calibri"/>
                <a:ea typeface="Calibri"/>
                <a:cs typeface="Calibri"/>
                <a:sym typeface="Calibri"/>
              </a:defRPr>
            </a:lvl7pPr>
            <a:lvl8pPr marL="3566159" indent="-365759">
              <a:spcBef>
                <a:spcPts val="700"/>
              </a:spcBef>
              <a:buSzPct val="100000"/>
              <a:buFont typeface="Arial"/>
              <a:buChar char="•"/>
              <a:defRPr sz="3200">
                <a:latin typeface="Calibri"/>
                <a:ea typeface="Calibri"/>
                <a:cs typeface="Calibri"/>
                <a:sym typeface="Calibri"/>
              </a:defRPr>
            </a:lvl8pPr>
            <a:lvl9pPr marL="4023359" indent="-365759">
              <a:spcBef>
                <a:spcPts val="700"/>
              </a:spcBef>
              <a:buSzPct val="100000"/>
              <a:buFont typeface="Arial"/>
              <a:buChar char="•"/>
              <a:defRPr sz="3200">
                <a:latin typeface="Calibri"/>
                <a:ea typeface="Calibri"/>
                <a:cs typeface="Calibri"/>
                <a:sym typeface="Calibri"/>
              </a:defRPr>
            </a:lvl9pPr>
          </a:lstStyle>
          <a:p>
            <a:endParaRPr lang="es-CO" dirty="0"/>
          </a:p>
          <a:p>
            <a:endParaRPr lang="es-CO" dirty="0"/>
          </a:p>
          <a:p>
            <a:endParaRPr lang="es-CO" dirty="0"/>
          </a:p>
          <a:p>
            <a:endParaRPr lang="es-CO" dirty="0"/>
          </a:p>
        </p:txBody>
      </p:sp>
      <p:sp>
        <p:nvSpPr>
          <p:cNvPr id="8" name="2 Marcador de contenido"/>
          <p:cNvSpPr txBox="1">
            <a:spLocks/>
          </p:cNvSpPr>
          <p:nvPr/>
        </p:nvSpPr>
        <p:spPr>
          <a:xfrm>
            <a:off x="406633" y="1200592"/>
            <a:ext cx="8352928" cy="4896544"/>
          </a:xfrm>
          <a:prstGeom prst="rect">
            <a:avLst/>
          </a:prstGeom>
          <a:ln w="12700">
            <a:miter lim="400000"/>
          </a:ln>
          <a:extLst>
            <a:ext uri="{C572A759-6A51-4108-AA02-DFA0A04FC94B}">
              <ma14:wrappingTextBoxFlag xmlns:ma14="http://schemas.microsoft.com/office/mac/drawingml/2011/main" xmlns="" val="1"/>
            </a:ext>
          </a:extLst>
        </p:spPr>
        <p:txBody>
          <a:bodyPr lIns="45719" rIns="45719">
            <a:noAutofit/>
          </a:bodyPr>
          <a:lst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194560" indent="-365760">
              <a:spcBef>
                <a:spcPts val="700"/>
              </a:spcBef>
              <a:buSzPct val="100000"/>
              <a:buFont typeface="Arial"/>
              <a:buChar char="»"/>
              <a:defRPr sz="3200">
                <a:latin typeface="Calibri"/>
                <a:ea typeface="Calibri"/>
                <a:cs typeface="Calibri"/>
                <a:sym typeface="Calibri"/>
              </a:defRPr>
            </a:lvl5pPr>
            <a:lvl6pPr marL="2651760" indent="-365760">
              <a:spcBef>
                <a:spcPts val="700"/>
              </a:spcBef>
              <a:buSzPct val="100000"/>
              <a:buFont typeface="Arial"/>
              <a:buChar char="•"/>
              <a:defRPr sz="3200">
                <a:latin typeface="Calibri"/>
                <a:ea typeface="Calibri"/>
                <a:cs typeface="Calibri"/>
                <a:sym typeface="Calibri"/>
              </a:defRPr>
            </a:lvl6pPr>
            <a:lvl7pPr marL="3108960" indent="-365760">
              <a:spcBef>
                <a:spcPts val="700"/>
              </a:spcBef>
              <a:buSzPct val="100000"/>
              <a:buFont typeface="Arial"/>
              <a:buChar char="•"/>
              <a:defRPr sz="3200">
                <a:latin typeface="Calibri"/>
                <a:ea typeface="Calibri"/>
                <a:cs typeface="Calibri"/>
                <a:sym typeface="Calibri"/>
              </a:defRPr>
            </a:lvl7pPr>
            <a:lvl8pPr marL="3566159" indent="-365759">
              <a:spcBef>
                <a:spcPts val="700"/>
              </a:spcBef>
              <a:buSzPct val="100000"/>
              <a:buFont typeface="Arial"/>
              <a:buChar char="•"/>
              <a:defRPr sz="3200">
                <a:latin typeface="Calibri"/>
                <a:ea typeface="Calibri"/>
                <a:cs typeface="Calibri"/>
                <a:sym typeface="Calibri"/>
              </a:defRPr>
            </a:lvl8pPr>
            <a:lvl9pPr marL="4023359" indent="-365759">
              <a:spcBef>
                <a:spcPts val="700"/>
              </a:spcBef>
              <a:buSzPct val="100000"/>
              <a:buFont typeface="Arial"/>
              <a:buChar char="•"/>
              <a:defRPr sz="3200">
                <a:latin typeface="Calibri"/>
                <a:ea typeface="Calibri"/>
                <a:cs typeface="Calibri"/>
                <a:sym typeface="Calibri"/>
              </a:defRPr>
            </a:lvl9pPr>
          </a:lstStyle>
          <a:p>
            <a:pPr marL="109728" indent="0" algn="just">
              <a:buFont typeface="Arial"/>
              <a:buNone/>
            </a:pPr>
            <a:r>
              <a:rPr lang="es-CO" sz="1500" dirty="0"/>
              <a:t>El empleador debe adoptar y mantener las disposiciones que garanticen el cumplimiento de las normas de SST por parte de los proveedores, trabajadores dependientes, trabajadores cooperados, trabajadores en misión, contratistas y sus trabajadores o subcontratistas, por lo cual debe considerar como mínimo los siguientes aspectos:</a:t>
            </a:r>
          </a:p>
          <a:p>
            <a:pPr marL="0" indent="0" algn="just">
              <a:buNone/>
            </a:pPr>
            <a:endParaRPr lang="es-CO" sz="1500" dirty="0"/>
          </a:p>
          <a:p>
            <a:pPr algn="just">
              <a:buFont typeface="+mj-lt"/>
              <a:buAutoNum type="arabicPeriod"/>
            </a:pPr>
            <a:r>
              <a:rPr lang="es-CO" sz="1500" dirty="0"/>
              <a:t>Incluir los aspectos de SST en la evaluación y selección de proveedores y contratistas.</a:t>
            </a:r>
          </a:p>
          <a:p>
            <a:pPr algn="just">
              <a:buFont typeface="+mj-lt"/>
              <a:buAutoNum type="arabicPeriod"/>
            </a:pPr>
            <a:r>
              <a:rPr lang="es-CO" sz="1500" dirty="0"/>
              <a:t>Procurar canales de comunicación .</a:t>
            </a:r>
          </a:p>
          <a:p>
            <a:pPr algn="just">
              <a:buFont typeface="+mj-lt"/>
              <a:buAutoNum type="arabicPeriod"/>
            </a:pPr>
            <a:r>
              <a:rPr lang="es-CO" sz="1500" dirty="0"/>
              <a:t>Verificar  el cumplimiento de la obligación de afiliación al Sistema General de Riesgos Laborales.</a:t>
            </a:r>
          </a:p>
          <a:p>
            <a:pPr algn="just">
              <a:buFont typeface="+mj-lt"/>
              <a:buAutoNum type="arabicPeriod"/>
            </a:pPr>
            <a:r>
              <a:rPr lang="es-CO" sz="1500" dirty="0"/>
              <a:t>Informar a los proveedores y contratistas los peligros y riesgos generales y específicos de su zona de trabajo.</a:t>
            </a:r>
          </a:p>
          <a:p>
            <a:pPr algn="just">
              <a:buFont typeface="+mj-lt"/>
              <a:buAutoNum type="arabicPeriod"/>
            </a:pPr>
            <a:r>
              <a:rPr lang="es-CO" sz="1500" dirty="0"/>
              <a:t>Instruir acerca de los presuntos accidentes de trabajo y enfermedades laborales ocurridos durante el periodo de vigencia del contrato.</a:t>
            </a:r>
          </a:p>
          <a:p>
            <a:pPr algn="just">
              <a:buFont typeface="+mj-lt"/>
              <a:buAutoNum type="arabicPeriod"/>
            </a:pPr>
            <a:r>
              <a:rPr lang="es-CO" sz="1500" dirty="0"/>
              <a:t>Verificar periódicamente y durante el desarrollo de las actividades objeto del contrato en la empresa, el cumplimiento de la normatividad en seguridad y salud el trabajo. </a:t>
            </a:r>
          </a:p>
          <a:p>
            <a:pPr algn="just">
              <a:buFont typeface="+mj-lt"/>
              <a:buAutoNum type="arabicPeriod"/>
            </a:pPr>
            <a:endParaRPr lang="es-CO" sz="1500" dirty="0"/>
          </a:p>
          <a:p>
            <a:pPr marL="0" indent="0" algn="just">
              <a:buNone/>
            </a:pPr>
            <a:r>
              <a:rPr lang="es-CO" sz="1500" dirty="0"/>
              <a:t>Los proveedores y contratistas deben cumplir frente a sus trabajadores o subcontratistas, con las responsabilidades del presente Decreto.</a:t>
            </a:r>
          </a:p>
          <a:p>
            <a:pPr algn="just"/>
            <a:endParaRPr lang="es-CO" sz="1500" dirty="0"/>
          </a:p>
          <a:p>
            <a:pPr algn="just"/>
            <a:endParaRPr lang="es-CO" sz="1500" dirty="0"/>
          </a:p>
          <a:p>
            <a:pPr algn="just"/>
            <a:endParaRPr lang="es-CO" sz="1500" dirty="0"/>
          </a:p>
        </p:txBody>
      </p:sp>
    </p:spTree>
    <p:extLst>
      <p:ext uri="{BB962C8B-B14F-4D97-AF65-F5344CB8AC3E}">
        <p14:creationId xmlns:p14="http://schemas.microsoft.com/office/powerpoint/2010/main" val="1283075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Mintrabajo-word.png"/>
          <p:cNvPicPr/>
          <p:nvPr/>
        </p:nvPicPr>
        <p:blipFill>
          <a:blip r:embed="rId2">
            <a:extLst/>
          </a:blip>
          <a:stretch>
            <a:fillRect/>
          </a:stretch>
        </p:blipFill>
        <p:spPr>
          <a:xfrm>
            <a:off x="6137878" y="6078543"/>
            <a:ext cx="2925923" cy="685289"/>
          </a:xfrm>
          <a:prstGeom prst="rect">
            <a:avLst/>
          </a:prstGeom>
          <a:ln w="12700">
            <a:miter lim="400000"/>
          </a:ln>
        </p:spPr>
      </p:pic>
      <p:sp>
        <p:nvSpPr>
          <p:cNvPr id="59" name="Shape 59"/>
          <p:cNvSpPr/>
          <p:nvPr/>
        </p:nvSpPr>
        <p:spPr>
          <a:xfrm>
            <a:off x="1132046" y="341866"/>
            <a:ext cx="6752322" cy="539396"/>
          </a:xfrm>
          <a:prstGeom prst="rect">
            <a:avLst/>
          </a:prstGeom>
          <a:solidFill>
            <a:srgbClr val="353588"/>
          </a:solidFill>
          <a:ln w="12700">
            <a:miter lim="400000"/>
          </a:ln>
          <a:effectLst>
            <a:outerShdw blurRad="38100" dir="5400000" rotWithShape="0">
              <a:srgbClr val="9A403E">
                <a:alpha val="35000"/>
              </a:srgbClr>
            </a:outerShdw>
          </a:effectLst>
        </p:spPr>
        <p:txBody>
          <a:bodyPr lIns="0" tIns="0" rIns="0" bIns="0" anchor="ctr"/>
          <a:lstStyle/>
          <a:p>
            <a:pPr lvl="1" algn="ctr">
              <a:defRPr sz="4500" b="1">
                <a:solidFill>
                  <a:srgbClr val="FFFFFF"/>
                </a:solidFill>
                <a:latin typeface="Verdana"/>
                <a:ea typeface="Verdana"/>
                <a:cs typeface="Verdana"/>
                <a:sym typeface="Verdana"/>
              </a:defRPr>
            </a:pPr>
            <a:r>
              <a:rPr lang="es-CO" sz="2000" dirty="0">
                <a:latin typeface="Calibri" panose="020F0502020204030204" pitchFamily="34" charset="0"/>
              </a:rPr>
              <a:t>Art. 2.2.4.6.32 </a:t>
            </a:r>
            <a:r>
              <a:rPr lang="es-CO" sz="2000" i="1" dirty="0">
                <a:latin typeface="Calibri" panose="020F0502020204030204" pitchFamily="34" charset="0"/>
              </a:rPr>
              <a:t>Investigación de incidentes, accidentes de trabajo </a:t>
            </a:r>
            <a:r>
              <a:rPr lang="es-CO" sz="2000" dirty="0">
                <a:latin typeface="Calibri" panose="020F0502020204030204" pitchFamily="34" charset="0"/>
              </a:rPr>
              <a:t>y </a:t>
            </a:r>
            <a:r>
              <a:rPr lang="es-CO" sz="2000" i="1" dirty="0">
                <a:latin typeface="Calibri" panose="020F0502020204030204" pitchFamily="34" charset="0"/>
              </a:rPr>
              <a:t>enfermedades laborales</a:t>
            </a:r>
            <a:r>
              <a:rPr lang="es-CO" sz="2000" i="1" dirty="0"/>
              <a:t> </a:t>
            </a:r>
            <a:endParaRPr sz="2000" dirty="0">
              <a:latin typeface="Calibri" panose="020F0502020204030204" pitchFamily="34" charset="0"/>
            </a:endParaRPr>
          </a:p>
        </p:txBody>
      </p:sp>
      <p:sp>
        <p:nvSpPr>
          <p:cNvPr id="6" name="2 Marcador de contenido"/>
          <p:cNvSpPr txBox="1">
            <a:spLocks/>
          </p:cNvSpPr>
          <p:nvPr/>
        </p:nvSpPr>
        <p:spPr>
          <a:xfrm>
            <a:off x="539156" y="1734254"/>
            <a:ext cx="8229600" cy="4325112"/>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194560" indent="-365760">
              <a:spcBef>
                <a:spcPts val="700"/>
              </a:spcBef>
              <a:buSzPct val="100000"/>
              <a:buFont typeface="Arial"/>
              <a:buChar char="»"/>
              <a:defRPr sz="3200">
                <a:latin typeface="Calibri"/>
                <a:ea typeface="Calibri"/>
                <a:cs typeface="Calibri"/>
                <a:sym typeface="Calibri"/>
              </a:defRPr>
            </a:lvl5pPr>
            <a:lvl6pPr marL="2651760" indent="-365760">
              <a:spcBef>
                <a:spcPts val="700"/>
              </a:spcBef>
              <a:buSzPct val="100000"/>
              <a:buFont typeface="Arial"/>
              <a:buChar char="•"/>
              <a:defRPr sz="3200">
                <a:latin typeface="Calibri"/>
                <a:ea typeface="Calibri"/>
                <a:cs typeface="Calibri"/>
                <a:sym typeface="Calibri"/>
              </a:defRPr>
            </a:lvl6pPr>
            <a:lvl7pPr marL="3108960" indent="-365760">
              <a:spcBef>
                <a:spcPts val="700"/>
              </a:spcBef>
              <a:buSzPct val="100000"/>
              <a:buFont typeface="Arial"/>
              <a:buChar char="•"/>
              <a:defRPr sz="3200">
                <a:latin typeface="Calibri"/>
                <a:ea typeface="Calibri"/>
                <a:cs typeface="Calibri"/>
                <a:sym typeface="Calibri"/>
              </a:defRPr>
            </a:lvl7pPr>
            <a:lvl8pPr marL="3566159" indent="-365759">
              <a:spcBef>
                <a:spcPts val="700"/>
              </a:spcBef>
              <a:buSzPct val="100000"/>
              <a:buFont typeface="Arial"/>
              <a:buChar char="•"/>
              <a:defRPr sz="3200">
                <a:latin typeface="Calibri"/>
                <a:ea typeface="Calibri"/>
                <a:cs typeface="Calibri"/>
                <a:sym typeface="Calibri"/>
              </a:defRPr>
            </a:lvl8pPr>
            <a:lvl9pPr marL="4023359" indent="-365759">
              <a:spcBef>
                <a:spcPts val="700"/>
              </a:spcBef>
              <a:buSzPct val="100000"/>
              <a:buFont typeface="Arial"/>
              <a:buChar char="•"/>
              <a:defRPr sz="3200">
                <a:latin typeface="Calibri"/>
                <a:ea typeface="Calibri"/>
                <a:cs typeface="Calibri"/>
                <a:sym typeface="Calibri"/>
              </a:defRPr>
            </a:lvl9pPr>
          </a:lstStyle>
          <a:p>
            <a:endParaRPr lang="es-CO" dirty="0"/>
          </a:p>
          <a:p>
            <a:endParaRPr lang="es-CO" dirty="0"/>
          </a:p>
          <a:p>
            <a:endParaRPr lang="es-CO" dirty="0"/>
          </a:p>
          <a:p>
            <a:endParaRPr lang="es-CO" dirty="0"/>
          </a:p>
        </p:txBody>
      </p:sp>
      <p:pic>
        <p:nvPicPr>
          <p:cNvPr id="7" name="Picture 2" descr="C:\Users\Schneider\Desktop\trabajoenequip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006" y="1844824"/>
            <a:ext cx="3895379" cy="2934072"/>
          </a:xfrm>
          <a:prstGeom prst="rect">
            <a:avLst/>
          </a:prstGeom>
          <a:noFill/>
          <a:extLst>
            <a:ext uri="{909E8E84-426E-40DD-AFC4-6F175D3DCCD1}">
              <a14:hiddenFill xmlns:a14="http://schemas.microsoft.com/office/drawing/2010/main">
                <a:solidFill>
                  <a:srgbClr val="FFFFFF"/>
                </a:solidFill>
              </a14:hiddenFill>
            </a:ext>
          </a:extLst>
        </p:spPr>
      </p:pic>
      <p:sp>
        <p:nvSpPr>
          <p:cNvPr id="9" name="2 Marcador de contenido"/>
          <p:cNvSpPr txBox="1">
            <a:spLocks/>
          </p:cNvSpPr>
          <p:nvPr/>
        </p:nvSpPr>
        <p:spPr>
          <a:xfrm>
            <a:off x="4355976" y="1556792"/>
            <a:ext cx="4412780" cy="3816424"/>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fontScale="85000" lnSpcReduction="20000"/>
          </a:bodyPr>
          <a:lst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194560" indent="-365760">
              <a:spcBef>
                <a:spcPts val="700"/>
              </a:spcBef>
              <a:buSzPct val="100000"/>
              <a:buFont typeface="Arial"/>
              <a:buChar char="»"/>
              <a:defRPr sz="3200">
                <a:latin typeface="Calibri"/>
                <a:ea typeface="Calibri"/>
                <a:cs typeface="Calibri"/>
                <a:sym typeface="Calibri"/>
              </a:defRPr>
            </a:lvl5pPr>
            <a:lvl6pPr marL="2651760" indent="-365760">
              <a:spcBef>
                <a:spcPts val="700"/>
              </a:spcBef>
              <a:buSzPct val="100000"/>
              <a:buFont typeface="Arial"/>
              <a:buChar char="•"/>
              <a:defRPr sz="3200">
                <a:latin typeface="Calibri"/>
                <a:ea typeface="Calibri"/>
                <a:cs typeface="Calibri"/>
                <a:sym typeface="Calibri"/>
              </a:defRPr>
            </a:lvl6pPr>
            <a:lvl7pPr marL="3108960" indent="-365760">
              <a:spcBef>
                <a:spcPts val="700"/>
              </a:spcBef>
              <a:buSzPct val="100000"/>
              <a:buFont typeface="Arial"/>
              <a:buChar char="•"/>
              <a:defRPr sz="3200">
                <a:latin typeface="Calibri"/>
                <a:ea typeface="Calibri"/>
                <a:cs typeface="Calibri"/>
                <a:sym typeface="Calibri"/>
              </a:defRPr>
            </a:lvl7pPr>
            <a:lvl8pPr marL="3566159" indent="-365759">
              <a:spcBef>
                <a:spcPts val="700"/>
              </a:spcBef>
              <a:buSzPct val="100000"/>
              <a:buFont typeface="Arial"/>
              <a:buChar char="•"/>
              <a:defRPr sz="3200">
                <a:latin typeface="Calibri"/>
                <a:ea typeface="Calibri"/>
                <a:cs typeface="Calibri"/>
                <a:sym typeface="Calibri"/>
              </a:defRPr>
            </a:lvl8pPr>
            <a:lvl9pPr marL="4023359" indent="-365759">
              <a:spcBef>
                <a:spcPts val="700"/>
              </a:spcBef>
              <a:buSzPct val="100000"/>
              <a:buFont typeface="Arial"/>
              <a:buChar char="•"/>
              <a:defRPr sz="3200">
                <a:latin typeface="Calibri"/>
                <a:ea typeface="Calibri"/>
                <a:cs typeface="Calibri"/>
                <a:sym typeface="Calibri"/>
              </a:defRPr>
            </a:lvl9pPr>
          </a:lstStyle>
          <a:p>
            <a:pPr algn="just"/>
            <a:endParaRPr lang="es-CO" sz="1800" dirty="0"/>
          </a:p>
          <a:p>
            <a:pPr marL="0" indent="0" algn="just">
              <a:buNone/>
            </a:pPr>
            <a:r>
              <a:rPr lang="es-CO" sz="1800" dirty="0"/>
              <a:t>Debe adelantarse acorde con lo establecido en el Decreto 1530 de 1996, la Resolución 1401 de 2007.</a:t>
            </a:r>
          </a:p>
          <a:p>
            <a:pPr marL="0" indent="0" algn="just">
              <a:buNone/>
            </a:pPr>
            <a:endParaRPr lang="es-CO" sz="1800" dirty="0"/>
          </a:p>
          <a:p>
            <a:pPr marL="0" indent="0" algn="just">
              <a:buNone/>
            </a:pPr>
            <a:r>
              <a:rPr lang="es-CO" sz="1800" dirty="0"/>
              <a:t>El resultado de la investigación debe permitir:</a:t>
            </a:r>
          </a:p>
          <a:p>
            <a:pPr marL="0" indent="0" algn="just">
              <a:buNone/>
            </a:pPr>
            <a:endParaRPr lang="es-CO" sz="1800" dirty="0"/>
          </a:p>
          <a:p>
            <a:pPr algn="just">
              <a:buFont typeface="+mj-lt"/>
              <a:buAutoNum type="arabicPeriod"/>
            </a:pPr>
            <a:r>
              <a:rPr lang="es-CO" sz="1800" dirty="0"/>
              <a:t>Identificar y documentar deficiencias.</a:t>
            </a:r>
          </a:p>
          <a:p>
            <a:pPr algn="just">
              <a:buFont typeface="+mj-lt"/>
              <a:buAutoNum type="arabicPeriod"/>
            </a:pPr>
            <a:r>
              <a:rPr lang="es-CO" sz="1800" dirty="0"/>
              <a:t>Informar a los trabajadores directamente afectados los resultados, causas y controles.</a:t>
            </a:r>
          </a:p>
          <a:p>
            <a:pPr algn="just">
              <a:buFont typeface="+mj-lt"/>
              <a:buAutoNum type="arabicPeriod"/>
            </a:pPr>
            <a:r>
              <a:rPr lang="es-CO" sz="1800" dirty="0"/>
              <a:t>Informar a la alta dirección del ausentismo por incidentes, accidentes y enfermedades laborales.</a:t>
            </a:r>
          </a:p>
          <a:p>
            <a:pPr marL="0" indent="0" algn="just">
              <a:buNone/>
            </a:pPr>
            <a:endParaRPr lang="es-CO" sz="1800" dirty="0"/>
          </a:p>
          <a:p>
            <a:pPr marL="0" indent="0" algn="just">
              <a:buNone/>
            </a:pPr>
            <a:r>
              <a:rPr lang="es-CO" sz="1800" dirty="0"/>
              <a:t>Debe haber un equipo investigador integrado como mínimo por jefe inmediato  o supervisor, representante del COPASST o Vigía, responsables del SG SST.</a:t>
            </a:r>
          </a:p>
          <a:p>
            <a:pPr marL="0" indent="0" algn="just">
              <a:buNone/>
            </a:pPr>
            <a:endParaRPr lang="es-CO" sz="1800" dirty="0"/>
          </a:p>
        </p:txBody>
      </p:sp>
    </p:spTree>
    <p:extLst>
      <p:ext uri="{BB962C8B-B14F-4D97-AF65-F5344CB8AC3E}">
        <p14:creationId xmlns:p14="http://schemas.microsoft.com/office/powerpoint/2010/main" val="376081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Mintrabajo-word.png"/>
          <p:cNvPicPr/>
          <p:nvPr/>
        </p:nvPicPr>
        <p:blipFill>
          <a:blip r:embed="rId2">
            <a:extLst/>
          </a:blip>
          <a:stretch>
            <a:fillRect/>
          </a:stretch>
        </p:blipFill>
        <p:spPr>
          <a:xfrm>
            <a:off x="6137878" y="6078543"/>
            <a:ext cx="2925923" cy="685289"/>
          </a:xfrm>
          <a:prstGeom prst="rect">
            <a:avLst/>
          </a:prstGeom>
          <a:ln w="12700">
            <a:miter lim="400000"/>
          </a:ln>
        </p:spPr>
      </p:pic>
      <p:sp>
        <p:nvSpPr>
          <p:cNvPr id="59" name="Shape 59"/>
          <p:cNvSpPr/>
          <p:nvPr/>
        </p:nvSpPr>
        <p:spPr>
          <a:xfrm>
            <a:off x="1132046" y="341866"/>
            <a:ext cx="6752322" cy="539396"/>
          </a:xfrm>
          <a:prstGeom prst="rect">
            <a:avLst/>
          </a:prstGeom>
          <a:solidFill>
            <a:srgbClr val="353588"/>
          </a:solidFill>
          <a:ln w="12700">
            <a:miter lim="400000"/>
          </a:ln>
          <a:effectLst>
            <a:outerShdw blurRad="38100" dir="5400000" rotWithShape="0">
              <a:srgbClr val="9A403E">
                <a:alpha val="35000"/>
              </a:srgbClr>
            </a:outerShdw>
          </a:effectLst>
        </p:spPr>
        <p:txBody>
          <a:bodyPr lIns="0" tIns="0" rIns="0" bIns="0" anchor="ctr"/>
          <a:lstStyle/>
          <a:p>
            <a:pPr lvl="1" algn="ctr">
              <a:defRPr sz="4500" b="1">
                <a:solidFill>
                  <a:srgbClr val="FFFFFF"/>
                </a:solidFill>
                <a:latin typeface="Verdana"/>
                <a:ea typeface="Verdana"/>
                <a:cs typeface="Verdana"/>
                <a:sym typeface="Verdana"/>
              </a:defRPr>
            </a:pPr>
            <a:r>
              <a:rPr lang="es-CO" sz="2000" i="1" dirty="0">
                <a:latin typeface="Calibri" panose="020F0502020204030204" pitchFamily="34" charset="0"/>
              </a:rPr>
              <a:t>Art. 2.2.4.6.29 – 2.2.4.6.30 Auditoria de cumplimiento del SG – SST </a:t>
            </a:r>
            <a:endParaRPr sz="2000" dirty="0">
              <a:latin typeface="Calibri" panose="020F0502020204030204" pitchFamily="34" charset="0"/>
            </a:endParaRPr>
          </a:p>
        </p:txBody>
      </p:sp>
      <p:sp>
        <p:nvSpPr>
          <p:cNvPr id="6" name="2 Marcador de contenido"/>
          <p:cNvSpPr txBox="1">
            <a:spLocks/>
          </p:cNvSpPr>
          <p:nvPr/>
        </p:nvSpPr>
        <p:spPr>
          <a:xfrm>
            <a:off x="539156" y="1734254"/>
            <a:ext cx="8229600" cy="4325112"/>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194560" indent="-365760">
              <a:spcBef>
                <a:spcPts val="700"/>
              </a:spcBef>
              <a:buSzPct val="100000"/>
              <a:buFont typeface="Arial"/>
              <a:buChar char="»"/>
              <a:defRPr sz="3200">
                <a:latin typeface="Calibri"/>
                <a:ea typeface="Calibri"/>
                <a:cs typeface="Calibri"/>
                <a:sym typeface="Calibri"/>
              </a:defRPr>
            </a:lvl5pPr>
            <a:lvl6pPr marL="2651760" indent="-365760">
              <a:spcBef>
                <a:spcPts val="700"/>
              </a:spcBef>
              <a:buSzPct val="100000"/>
              <a:buFont typeface="Arial"/>
              <a:buChar char="•"/>
              <a:defRPr sz="3200">
                <a:latin typeface="Calibri"/>
                <a:ea typeface="Calibri"/>
                <a:cs typeface="Calibri"/>
                <a:sym typeface="Calibri"/>
              </a:defRPr>
            </a:lvl6pPr>
            <a:lvl7pPr marL="3108960" indent="-365760">
              <a:spcBef>
                <a:spcPts val="700"/>
              </a:spcBef>
              <a:buSzPct val="100000"/>
              <a:buFont typeface="Arial"/>
              <a:buChar char="•"/>
              <a:defRPr sz="3200">
                <a:latin typeface="Calibri"/>
                <a:ea typeface="Calibri"/>
                <a:cs typeface="Calibri"/>
                <a:sym typeface="Calibri"/>
              </a:defRPr>
            </a:lvl7pPr>
            <a:lvl8pPr marL="3566159" indent="-365759">
              <a:spcBef>
                <a:spcPts val="700"/>
              </a:spcBef>
              <a:buSzPct val="100000"/>
              <a:buFont typeface="Arial"/>
              <a:buChar char="•"/>
              <a:defRPr sz="3200">
                <a:latin typeface="Calibri"/>
                <a:ea typeface="Calibri"/>
                <a:cs typeface="Calibri"/>
                <a:sym typeface="Calibri"/>
              </a:defRPr>
            </a:lvl8pPr>
            <a:lvl9pPr marL="4023359" indent="-365759">
              <a:spcBef>
                <a:spcPts val="700"/>
              </a:spcBef>
              <a:buSzPct val="100000"/>
              <a:buFont typeface="Arial"/>
              <a:buChar char="•"/>
              <a:defRPr sz="3200">
                <a:latin typeface="Calibri"/>
                <a:ea typeface="Calibri"/>
                <a:cs typeface="Calibri"/>
                <a:sym typeface="Calibri"/>
              </a:defRPr>
            </a:lvl9pPr>
          </a:lstStyle>
          <a:p>
            <a:endParaRPr lang="es-CO" sz="2800" dirty="0"/>
          </a:p>
          <a:p>
            <a:endParaRPr lang="es-CO" sz="2800" dirty="0"/>
          </a:p>
          <a:p>
            <a:endParaRPr lang="es-CO" sz="2800" dirty="0"/>
          </a:p>
          <a:p>
            <a:endParaRPr lang="es-CO" sz="2800" dirty="0"/>
          </a:p>
        </p:txBody>
      </p:sp>
      <p:sp>
        <p:nvSpPr>
          <p:cNvPr id="8" name="2 Marcador de contenido"/>
          <p:cNvSpPr txBox="1">
            <a:spLocks/>
          </p:cNvSpPr>
          <p:nvPr/>
        </p:nvSpPr>
        <p:spPr>
          <a:xfrm>
            <a:off x="379782" y="1506751"/>
            <a:ext cx="4834880" cy="4642531"/>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lnSpcReduction="10000"/>
          </a:bodyPr>
          <a:lst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194560" indent="-365760">
              <a:spcBef>
                <a:spcPts val="700"/>
              </a:spcBef>
              <a:buSzPct val="100000"/>
              <a:buFont typeface="Arial"/>
              <a:buChar char="»"/>
              <a:defRPr sz="3200">
                <a:latin typeface="Calibri"/>
                <a:ea typeface="Calibri"/>
                <a:cs typeface="Calibri"/>
                <a:sym typeface="Calibri"/>
              </a:defRPr>
            </a:lvl5pPr>
            <a:lvl6pPr marL="2651760" indent="-365760">
              <a:spcBef>
                <a:spcPts val="700"/>
              </a:spcBef>
              <a:buSzPct val="100000"/>
              <a:buFont typeface="Arial"/>
              <a:buChar char="•"/>
              <a:defRPr sz="3200">
                <a:latin typeface="Calibri"/>
                <a:ea typeface="Calibri"/>
                <a:cs typeface="Calibri"/>
                <a:sym typeface="Calibri"/>
              </a:defRPr>
            </a:lvl6pPr>
            <a:lvl7pPr marL="3108960" indent="-365760">
              <a:spcBef>
                <a:spcPts val="700"/>
              </a:spcBef>
              <a:buSzPct val="100000"/>
              <a:buFont typeface="Arial"/>
              <a:buChar char="•"/>
              <a:defRPr sz="3200">
                <a:latin typeface="Calibri"/>
                <a:ea typeface="Calibri"/>
                <a:cs typeface="Calibri"/>
                <a:sym typeface="Calibri"/>
              </a:defRPr>
            </a:lvl7pPr>
            <a:lvl8pPr marL="3566159" indent="-365759">
              <a:spcBef>
                <a:spcPts val="700"/>
              </a:spcBef>
              <a:buSzPct val="100000"/>
              <a:buFont typeface="Arial"/>
              <a:buChar char="•"/>
              <a:defRPr sz="3200">
                <a:latin typeface="Calibri"/>
                <a:ea typeface="Calibri"/>
                <a:cs typeface="Calibri"/>
                <a:sym typeface="Calibri"/>
              </a:defRPr>
            </a:lvl8pPr>
            <a:lvl9pPr marL="4023359" indent="-365759">
              <a:spcBef>
                <a:spcPts val="700"/>
              </a:spcBef>
              <a:buSzPct val="100000"/>
              <a:buFont typeface="Arial"/>
              <a:buChar char="•"/>
              <a:defRPr sz="3200">
                <a:latin typeface="Calibri"/>
                <a:ea typeface="Calibri"/>
                <a:cs typeface="Calibri"/>
                <a:sym typeface="Calibri"/>
              </a:defRPr>
            </a:lvl9pPr>
          </a:lstStyle>
          <a:p>
            <a:pPr algn="just"/>
            <a:r>
              <a:rPr lang="es-CO" sz="1400" dirty="0"/>
              <a:t>El empleador debe realizar una auditoría anual, la cual será planificada con la participación del COPASST o Vigía de SST. </a:t>
            </a:r>
          </a:p>
          <a:p>
            <a:pPr marL="109728" indent="0" algn="just">
              <a:buFont typeface="Arial"/>
              <a:buNone/>
            </a:pPr>
            <a:endParaRPr lang="es-CO" sz="1400" dirty="0"/>
          </a:p>
          <a:p>
            <a:pPr algn="just"/>
            <a:r>
              <a:rPr lang="es-CO" sz="1400" dirty="0"/>
              <a:t>El programa de auditoría debe comprender entre otros, la definición de la idoneidad de la persona que sea auditora, el alcance de la auditoría, la periodicidad, la metodología y la presentación de informes.</a:t>
            </a:r>
          </a:p>
          <a:p>
            <a:pPr marL="109728" indent="0" algn="just">
              <a:buFont typeface="Arial"/>
              <a:buNone/>
            </a:pPr>
            <a:endParaRPr lang="es-CO" sz="1400" dirty="0"/>
          </a:p>
          <a:p>
            <a:pPr algn="just"/>
            <a:r>
              <a:rPr lang="es-CO" sz="1400" dirty="0"/>
              <a:t>Los resultados de la auditoría deben ser comunicados a los responsables de adelantar las medidas preventivas; correctivas o de mejora en la empresa. </a:t>
            </a:r>
          </a:p>
          <a:p>
            <a:pPr algn="just"/>
            <a:endParaRPr lang="es-CO" sz="1400" dirty="0"/>
          </a:p>
          <a:p>
            <a:pPr algn="just"/>
            <a:r>
              <a:rPr lang="es-CO" sz="1400" dirty="0"/>
              <a:t>La auditoria se puede realizar por personal interno de la empresa que no tenga relación con la actividad, área o proceso.</a:t>
            </a:r>
          </a:p>
          <a:p>
            <a:pPr marL="0" indent="0" algn="just">
              <a:buNone/>
            </a:pPr>
            <a:endParaRPr lang="es-CO" sz="1400" dirty="0"/>
          </a:p>
          <a:p>
            <a:pPr marL="0" indent="0" algn="just">
              <a:buNone/>
            </a:pPr>
            <a:r>
              <a:rPr lang="es-CO" sz="1400" dirty="0"/>
              <a:t>La selección del personal auditor no implica necesariamente aumento en la planta existente.</a:t>
            </a:r>
          </a:p>
        </p:txBody>
      </p:sp>
      <p:pic>
        <p:nvPicPr>
          <p:cNvPr id="10" name="Picture 2" descr="C:\Users\Schneider\Desktop\o2o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00" y="1735133"/>
            <a:ext cx="3230058" cy="4185768"/>
          </a:xfrm>
          <a:prstGeom prst="rect">
            <a:avLst/>
          </a:prstGeom>
          <a:noFill/>
          <a:ln w="12700">
            <a:miter lim="4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051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Mintrabajo-word.png"/>
          <p:cNvPicPr/>
          <p:nvPr/>
        </p:nvPicPr>
        <p:blipFill>
          <a:blip r:embed="rId2">
            <a:extLst/>
          </a:blip>
          <a:stretch>
            <a:fillRect/>
          </a:stretch>
        </p:blipFill>
        <p:spPr>
          <a:xfrm>
            <a:off x="6137878" y="6078543"/>
            <a:ext cx="2925923" cy="685289"/>
          </a:xfrm>
          <a:prstGeom prst="rect">
            <a:avLst/>
          </a:prstGeom>
          <a:ln w="12700">
            <a:miter lim="400000"/>
          </a:ln>
        </p:spPr>
      </p:pic>
      <p:sp>
        <p:nvSpPr>
          <p:cNvPr id="59" name="Shape 59"/>
          <p:cNvSpPr/>
          <p:nvPr/>
        </p:nvSpPr>
        <p:spPr>
          <a:xfrm>
            <a:off x="1132046" y="341866"/>
            <a:ext cx="6752322" cy="539396"/>
          </a:xfrm>
          <a:prstGeom prst="rect">
            <a:avLst/>
          </a:prstGeom>
          <a:solidFill>
            <a:srgbClr val="353588"/>
          </a:solidFill>
          <a:ln w="12700">
            <a:miter lim="400000"/>
          </a:ln>
          <a:effectLst>
            <a:outerShdw blurRad="38100" dir="5400000" rotWithShape="0">
              <a:srgbClr val="9A403E">
                <a:alpha val="35000"/>
              </a:srgbClr>
            </a:outerShdw>
          </a:effectLst>
        </p:spPr>
        <p:txBody>
          <a:bodyPr lIns="0" tIns="0" rIns="0" bIns="0" anchor="ctr"/>
          <a:lstStyle/>
          <a:p>
            <a:pPr lvl="1" algn="ctr">
              <a:defRPr sz="4500" b="1">
                <a:solidFill>
                  <a:srgbClr val="FFFFFF"/>
                </a:solidFill>
                <a:latin typeface="Verdana"/>
                <a:ea typeface="Verdana"/>
                <a:cs typeface="Verdana"/>
                <a:sym typeface="Verdana"/>
              </a:defRPr>
            </a:pPr>
            <a:r>
              <a:rPr lang="es-CO" sz="2400" dirty="0">
                <a:latin typeface="Calibri" panose="020F0502020204030204" pitchFamily="34" charset="0"/>
              </a:rPr>
              <a:t>Art. 2.2.4.6.31 </a:t>
            </a:r>
            <a:r>
              <a:rPr lang="es-CO" sz="2400" i="1" dirty="0">
                <a:latin typeface="Calibri" panose="020F0502020204030204" pitchFamily="34" charset="0"/>
              </a:rPr>
              <a:t>Revisión por la alta dirección</a:t>
            </a:r>
            <a:endParaRPr sz="2400" dirty="0">
              <a:latin typeface="Calibri" panose="020F0502020204030204" pitchFamily="34" charset="0"/>
            </a:endParaRPr>
          </a:p>
        </p:txBody>
      </p:sp>
      <p:sp>
        <p:nvSpPr>
          <p:cNvPr id="6" name="2 Marcador de contenido"/>
          <p:cNvSpPr txBox="1">
            <a:spLocks/>
          </p:cNvSpPr>
          <p:nvPr/>
        </p:nvSpPr>
        <p:spPr>
          <a:xfrm>
            <a:off x="539156" y="1734254"/>
            <a:ext cx="8229600" cy="4325112"/>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194560" indent="-365760">
              <a:spcBef>
                <a:spcPts val="700"/>
              </a:spcBef>
              <a:buSzPct val="100000"/>
              <a:buFont typeface="Arial"/>
              <a:buChar char="»"/>
              <a:defRPr sz="3200">
                <a:latin typeface="Calibri"/>
                <a:ea typeface="Calibri"/>
                <a:cs typeface="Calibri"/>
                <a:sym typeface="Calibri"/>
              </a:defRPr>
            </a:lvl5pPr>
            <a:lvl6pPr marL="2651760" indent="-365760">
              <a:spcBef>
                <a:spcPts val="700"/>
              </a:spcBef>
              <a:buSzPct val="100000"/>
              <a:buFont typeface="Arial"/>
              <a:buChar char="•"/>
              <a:defRPr sz="3200">
                <a:latin typeface="Calibri"/>
                <a:ea typeface="Calibri"/>
                <a:cs typeface="Calibri"/>
                <a:sym typeface="Calibri"/>
              </a:defRPr>
            </a:lvl6pPr>
            <a:lvl7pPr marL="3108960" indent="-365760">
              <a:spcBef>
                <a:spcPts val="700"/>
              </a:spcBef>
              <a:buSzPct val="100000"/>
              <a:buFont typeface="Arial"/>
              <a:buChar char="•"/>
              <a:defRPr sz="3200">
                <a:latin typeface="Calibri"/>
                <a:ea typeface="Calibri"/>
                <a:cs typeface="Calibri"/>
                <a:sym typeface="Calibri"/>
              </a:defRPr>
            </a:lvl7pPr>
            <a:lvl8pPr marL="3566159" indent="-365759">
              <a:spcBef>
                <a:spcPts val="700"/>
              </a:spcBef>
              <a:buSzPct val="100000"/>
              <a:buFont typeface="Arial"/>
              <a:buChar char="•"/>
              <a:defRPr sz="3200">
                <a:latin typeface="Calibri"/>
                <a:ea typeface="Calibri"/>
                <a:cs typeface="Calibri"/>
                <a:sym typeface="Calibri"/>
              </a:defRPr>
            </a:lvl8pPr>
            <a:lvl9pPr marL="4023359" indent="-365759">
              <a:spcBef>
                <a:spcPts val="700"/>
              </a:spcBef>
              <a:buSzPct val="100000"/>
              <a:buFont typeface="Arial"/>
              <a:buChar char="•"/>
              <a:defRPr sz="3200">
                <a:latin typeface="Calibri"/>
                <a:ea typeface="Calibri"/>
                <a:cs typeface="Calibri"/>
                <a:sym typeface="Calibri"/>
              </a:defRPr>
            </a:lvl9pPr>
          </a:lstStyle>
          <a:p>
            <a:endParaRPr lang="es-CO" dirty="0"/>
          </a:p>
          <a:p>
            <a:endParaRPr lang="es-CO" dirty="0"/>
          </a:p>
          <a:p>
            <a:endParaRPr lang="es-CO" dirty="0"/>
          </a:p>
          <a:p>
            <a:endParaRPr lang="es-CO" dirty="0"/>
          </a:p>
        </p:txBody>
      </p:sp>
      <p:pic>
        <p:nvPicPr>
          <p:cNvPr id="7" name="Picture 2" descr="C:\Users\Schneider\Desktop\IMAGEN-774642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708678"/>
            <a:ext cx="3600400" cy="2376264"/>
          </a:xfrm>
          <a:prstGeom prst="rect">
            <a:avLst/>
          </a:prstGeom>
          <a:noFill/>
          <a:ln w="12700">
            <a:miter lim="400000"/>
          </a:ln>
          <a:extLst>
            <a:ext uri="{909E8E84-426E-40DD-AFC4-6F175D3DCCD1}">
              <a14:hiddenFill xmlns:a14="http://schemas.microsoft.com/office/drawing/2010/main">
                <a:solidFill>
                  <a:srgbClr val="FFFFFF"/>
                </a:solidFill>
              </a14:hiddenFill>
            </a:ext>
          </a:extLst>
        </p:spPr>
      </p:pic>
      <p:sp>
        <p:nvSpPr>
          <p:cNvPr id="9" name="2 Marcador de contenido"/>
          <p:cNvSpPr txBox="1">
            <a:spLocks/>
          </p:cNvSpPr>
          <p:nvPr/>
        </p:nvSpPr>
        <p:spPr>
          <a:xfrm>
            <a:off x="4283968" y="1772816"/>
            <a:ext cx="4186808" cy="3600400"/>
          </a:xfrm>
          <a:prstGeom prst="rect">
            <a:avLst/>
          </a:prstGeom>
          <a:ln w="12700">
            <a:miter lim="400000"/>
          </a:ln>
          <a:extLst>
            <a:ext uri="{C572A759-6A51-4108-AA02-DFA0A04FC94B}">
              <ma14:wrappingTextBoxFlag xmlns:ma14="http://schemas.microsoft.com/office/mac/drawingml/2011/main" xmlns="" val="1"/>
            </a:ext>
          </a:extLst>
        </p:spPr>
        <p:txBody>
          <a:bodyPr lIns="45719" rIns="45719">
            <a:noAutofit/>
          </a:bodyPr>
          <a:lst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194560" indent="-365760">
              <a:spcBef>
                <a:spcPts val="700"/>
              </a:spcBef>
              <a:buSzPct val="100000"/>
              <a:buFont typeface="Arial"/>
              <a:buChar char="»"/>
              <a:defRPr sz="3200">
                <a:latin typeface="Calibri"/>
                <a:ea typeface="Calibri"/>
                <a:cs typeface="Calibri"/>
                <a:sym typeface="Calibri"/>
              </a:defRPr>
            </a:lvl5pPr>
            <a:lvl6pPr marL="2651760" indent="-365760">
              <a:spcBef>
                <a:spcPts val="700"/>
              </a:spcBef>
              <a:buSzPct val="100000"/>
              <a:buFont typeface="Arial"/>
              <a:buChar char="•"/>
              <a:defRPr sz="3200">
                <a:latin typeface="Calibri"/>
                <a:ea typeface="Calibri"/>
                <a:cs typeface="Calibri"/>
                <a:sym typeface="Calibri"/>
              </a:defRPr>
            </a:lvl6pPr>
            <a:lvl7pPr marL="3108960" indent="-365760">
              <a:spcBef>
                <a:spcPts val="700"/>
              </a:spcBef>
              <a:buSzPct val="100000"/>
              <a:buFont typeface="Arial"/>
              <a:buChar char="•"/>
              <a:defRPr sz="3200">
                <a:latin typeface="Calibri"/>
                <a:ea typeface="Calibri"/>
                <a:cs typeface="Calibri"/>
                <a:sym typeface="Calibri"/>
              </a:defRPr>
            </a:lvl7pPr>
            <a:lvl8pPr marL="3566159" indent="-365759">
              <a:spcBef>
                <a:spcPts val="700"/>
              </a:spcBef>
              <a:buSzPct val="100000"/>
              <a:buFont typeface="Arial"/>
              <a:buChar char="•"/>
              <a:defRPr sz="3200">
                <a:latin typeface="Calibri"/>
                <a:ea typeface="Calibri"/>
                <a:cs typeface="Calibri"/>
                <a:sym typeface="Calibri"/>
              </a:defRPr>
            </a:lvl8pPr>
            <a:lvl9pPr marL="4023359" indent="-365759">
              <a:spcBef>
                <a:spcPts val="700"/>
              </a:spcBef>
              <a:buSzPct val="100000"/>
              <a:buFont typeface="Arial"/>
              <a:buChar char="•"/>
              <a:defRPr sz="3200">
                <a:latin typeface="Calibri"/>
                <a:ea typeface="Calibri"/>
                <a:cs typeface="Calibri"/>
                <a:sym typeface="Calibri"/>
              </a:defRPr>
            </a:lvl9pPr>
          </a:lstStyle>
          <a:p>
            <a:pPr algn="just"/>
            <a:endParaRPr lang="es-CO" sz="1600" dirty="0"/>
          </a:p>
          <a:p>
            <a:pPr algn="just"/>
            <a:r>
              <a:rPr lang="es-CO" sz="1600" dirty="0"/>
              <a:t>La alta dirección debe adelantar una revisión del SG-SST, la cual debe realizarse por lo menos una (1) vez al año.</a:t>
            </a:r>
          </a:p>
          <a:p>
            <a:pPr marL="109728" indent="0" algn="just">
              <a:buFont typeface="Arial"/>
              <a:buNone/>
            </a:pPr>
            <a:endParaRPr lang="es-CO" sz="1600" dirty="0"/>
          </a:p>
          <a:p>
            <a:pPr algn="just"/>
            <a:r>
              <a:rPr lang="es-CO" sz="1600" dirty="0"/>
              <a:t>Los resultados deben ser documentados y divulgados al COPASST o Vigía de Seguridad y Salud y al responsable del SG SST para que definan e implementen las acciones preventivas, correctivas y de mejora a que hubiere lugar.  </a:t>
            </a:r>
          </a:p>
        </p:txBody>
      </p:sp>
    </p:spTree>
    <p:extLst>
      <p:ext uri="{BB962C8B-B14F-4D97-AF65-F5344CB8AC3E}">
        <p14:creationId xmlns:p14="http://schemas.microsoft.com/office/powerpoint/2010/main" val="355039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Mintrabajo-word.png"/>
          <p:cNvPicPr/>
          <p:nvPr/>
        </p:nvPicPr>
        <p:blipFill>
          <a:blip r:embed="rId2">
            <a:extLst/>
          </a:blip>
          <a:stretch>
            <a:fillRect/>
          </a:stretch>
        </p:blipFill>
        <p:spPr>
          <a:xfrm>
            <a:off x="6137878" y="6078543"/>
            <a:ext cx="2925923" cy="685289"/>
          </a:xfrm>
          <a:prstGeom prst="rect">
            <a:avLst/>
          </a:prstGeom>
          <a:ln w="12700">
            <a:miter lim="400000"/>
          </a:ln>
        </p:spPr>
      </p:pic>
      <p:sp>
        <p:nvSpPr>
          <p:cNvPr id="59" name="Shape 59"/>
          <p:cNvSpPr/>
          <p:nvPr/>
        </p:nvSpPr>
        <p:spPr>
          <a:xfrm>
            <a:off x="1132046" y="341866"/>
            <a:ext cx="6752322" cy="539396"/>
          </a:xfrm>
          <a:prstGeom prst="rect">
            <a:avLst/>
          </a:prstGeom>
          <a:solidFill>
            <a:srgbClr val="353588"/>
          </a:solidFill>
          <a:ln w="12700">
            <a:miter lim="400000"/>
          </a:ln>
          <a:effectLst>
            <a:outerShdw blurRad="38100" dir="5400000" rotWithShape="0">
              <a:srgbClr val="9A403E">
                <a:alpha val="35000"/>
              </a:srgbClr>
            </a:outerShdw>
          </a:effectLst>
        </p:spPr>
        <p:txBody>
          <a:bodyPr lIns="0" tIns="0" rIns="0" bIns="0" anchor="ctr"/>
          <a:lstStyle/>
          <a:p>
            <a:pPr lvl="1" algn="ctr">
              <a:defRPr sz="4500" b="1">
                <a:solidFill>
                  <a:srgbClr val="FFFFFF"/>
                </a:solidFill>
                <a:latin typeface="Verdana"/>
                <a:ea typeface="Verdana"/>
                <a:cs typeface="Verdana"/>
                <a:sym typeface="Verdana"/>
              </a:defRPr>
            </a:pPr>
            <a:r>
              <a:rPr lang="es-CO" sz="2000" dirty="0">
                <a:latin typeface="Calibri" panose="020F0502020204030204" pitchFamily="34" charset="0"/>
              </a:rPr>
              <a:t>Art. 2.2.4.6.33 </a:t>
            </a:r>
            <a:r>
              <a:rPr lang="es-CO" sz="2000" i="1" dirty="0">
                <a:latin typeface="Calibri" panose="020F0502020204030204" pitchFamily="34" charset="0"/>
              </a:rPr>
              <a:t>Acciones preventivas </a:t>
            </a:r>
            <a:r>
              <a:rPr lang="es-CO" sz="2000" dirty="0">
                <a:latin typeface="Calibri" panose="020F0502020204030204" pitchFamily="34" charset="0"/>
              </a:rPr>
              <a:t>y </a:t>
            </a:r>
            <a:r>
              <a:rPr lang="es-CO" sz="2000" i="1" dirty="0">
                <a:latin typeface="Calibri" panose="020F0502020204030204" pitchFamily="34" charset="0"/>
              </a:rPr>
              <a:t>correctivas – Art. 2.2.4.6.34 Mejora continua </a:t>
            </a:r>
            <a:endParaRPr sz="2000" dirty="0">
              <a:latin typeface="Calibri" panose="020F0502020204030204" pitchFamily="34" charset="0"/>
            </a:endParaRPr>
          </a:p>
        </p:txBody>
      </p:sp>
      <p:sp>
        <p:nvSpPr>
          <p:cNvPr id="8" name="2 Marcador de contenido"/>
          <p:cNvSpPr txBox="1">
            <a:spLocks/>
          </p:cNvSpPr>
          <p:nvPr/>
        </p:nvSpPr>
        <p:spPr>
          <a:xfrm>
            <a:off x="468490" y="1628800"/>
            <a:ext cx="8229600" cy="3312368"/>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194560" indent="-365760">
              <a:spcBef>
                <a:spcPts val="700"/>
              </a:spcBef>
              <a:buSzPct val="100000"/>
              <a:buFont typeface="Arial"/>
              <a:buChar char="»"/>
              <a:defRPr sz="3200">
                <a:latin typeface="Calibri"/>
                <a:ea typeface="Calibri"/>
                <a:cs typeface="Calibri"/>
                <a:sym typeface="Calibri"/>
              </a:defRPr>
            </a:lvl5pPr>
            <a:lvl6pPr marL="2651760" indent="-365760">
              <a:spcBef>
                <a:spcPts val="700"/>
              </a:spcBef>
              <a:buSzPct val="100000"/>
              <a:buFont typeface="Arial"/>
              <a:buChar char="•"/>
              <a:defRPr sz="3200">
                <a:latin typeface="Calibri"/>
                <a:ea typeface="Calibri"/>
                <a:cs typeface="Calibri"/>
                <a:sym typeface="Calibri"/>
              </a:defRPr>
            </a:lvl6pPr>
            <a:lvl7pPr marL="3108960" indent="-365760">
              <a:spcBef>
                <a:spcPts val="700"/>
              </a:spcBef>
              <a:buSzPct val="100000"/>
              <a:buFont typeface="Arial"/>
              <a:buChar char="•"/>
              <a:defRPr sz="3200">
                <a:latin typeface="Calibri"/>
                <a:ea typeface="Calibri"/>
                <a:cs typeface="Calibri"/>
                <a:sym typeface="Calibri"/>
              </a:defRPr>
            </a:lvl7pPr>
            <a:lvl8pPr marL="3566159" indent="-365759">
              <a:spcBef>
                <a:spcPts val="700"/>
              </a:spcBef>
              <a:buSzPct val="100000"/>
              <a:buFont typeface="Arial"/>
              <a:buChar char="•"/>
              <a:defRPr sz="3200">
                <a:latin typeface="Calibri"/>
                <a:ea typeface="Calibri"/>
                <a:cs typeface="Calibri"/>
                <a:sym typeface="Calibri"/>
              </a:defRPr>
            </a:lvl8pPr>
            <a:lvl9pPr marL="4023359" indent="-365759">
              <a:spcBef>
                <a:spcPts val="700"/>
              </a:spcBef>
              <a:buSzPct val="100000"/>
              <a:buFont typeface="Arial"/>
              <a:buChar char="•"/>
              <a:defRPr sz="3200">
                <a:latin typeface="Calibri"/>
                <a:ea typeface="Calibri"/>
                <a:cs typeface="Calibri"/>
                <a:sym typeface="Calibri"/>
              </a:defRPr>
            </a:lvl9pPr>
          </a:lstStyle>
          <a:p>
            <a:pPr algn="just"/>
            <a:endParaRPr lang="es-CO" sz="1800" dirty="0"/>
          </a:p>
          <a:p>
            <a:pPr algn="just"/>
            <a:r>
              <a:rPr lang="es-CO" sz="1800" dirty="0"/>
              <a:t>El empleador debe garantizar que, se definan e implementen las acciones preventivas y correctivas necesarias.</a:t>
            </a:r>
          </a:p>
          <a:p>
            <a:pPr algn="just"/>
            <a:endParaRPr lang="es-CO" sz="1800" dirty="0"/>
          </a:p>
          <a:p>
            <a:pPr algn="just"/>
            <a:r>
              <a:rPr lang="es-CO" sz="1800" dirty="0"/>
              <a:t>Todas las acciones preventivas y correctivas deben estar documentadas, ser difundidas a los niveles pertinentes, tener responsables y fechas de cumplimiento. </a:t>
            </a:r>
          </a:p>
          <a:p>
            <a:pPr algn="just"/>
            <a:endParaRPr lang="es-CO" sz="1800" dirty="0"/>
          </a:p>
          <a:p>
            <a:pPr algn="just"/>
            <a:r>
              <a:rPr lang="es-CO" sz="1800" dirty="0"/>
              <a:t>El empleador debe dar las directrices y otorgar los recursos necesarios para la mejora continua.</a:t>
            </a:r>
          </a:p>
        </p:txBody>
      </p:sp>
    </p:spTree>
    <p:extLst>
      <p:ext uri="{BB962C8B-B14F-4D97-AF65-F5344CB8AC3E}">
        <p14:creationId xmlns:p14="http://schemas.microsoft.com/office/powerpoint/2010/main" val="128048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Mintrabajo-word.png"/>
          <p:cNvPicPr/>
          <p:nvPr/>
        </p:nvPicPr>
        <p:blipFill>
          <a:blip r:embed="rId2">
            <a:extLst/>
          </a:blip>
          <a:stretch>
            <a:fillRect/>
          </a:stretch>
        </p:blipFill>
        <p:spPr>
          <a:xfrm>
            <a:off x="6137878" y="6078543"/>
            <a:ext cx="2925923" cy="685289"/>
          </a:xfrm>
          <a:prstGeom prst="rect">
            <a:avLst/>
          </a:prstGeom>
          <a:ln w="12700">
            <a:miter lim="400000"/>
          </a:ln>
        </p:spPr>
      </p:pic>
      <p:sp>
        <p:nvSpPr>
          <p:cNvPr id="59" name="Shape 59"/>
          <p:cNvSpPr/>
          <p:nvPr/>
        </p:nvSpPr>
        <p:spPr>
          <a:xfrm>
            <a:off x="1132046" y="341866"/>
            <a:ext cx="6752322" cy="539396"/>
          </a:xfrm>
          <a:prstGeom prst="rect">
            <a:avLst/>
          </a:prstGeom>
          <a:solidFill>
            <a:srgbClr val="353588"/>
          </a:solidFill>
          <a:ln w="12700">
            <a:miter lim="400000"/>
          </a:ln>
          <a:effectLst>
            <a:outerShdw blurRad="38100" dir="5400000" rotWithShape="0">
              <a:srgbClr val="9A403E">
                <a:alpha val="35000"/>
              </a:srgbClr>
            </a:outerShdw>
          </a:effectLst>
        </p:spPr>
        <p:txBody>
          <a:bodyPr lIns="0" tIns="0" rIns="0" bIns="0" anchor="ctr"/>
          <a:lstStyle/>
          <a:p>
            <a:pPr lvl="1" algn="ctr">
              <a:defRPr sz="4500" b="1">
                <a:solidFill>
                  <a:srgbClr val="FFFFFF"/>
                </a:solidFill>
                <a:latin typeface="Verdana"/>
                <a:ea typeface="Verdana"/>
                <a:cs typeface="Verdana"/>
                <a:sym typeface="Verdana"/>
              </a:defRPr>
            </a:pPr>
            <a:r>
              <a:rPr lang="es-CO" sz="2000" dirty="0">
                <a:latin typeface="Calibri" panose="020F0502020204030204" pitchFamily="34" charset="0"/>
              </a:rPr>
              <a:t>Disposiciones Finales</a:t>
            </a:r>
            <a:endParaRPr sz="2000" dirty="0">
              <a:latin typeface="Calibri" panose="020F0502020204030204" pitchFamily="34" charset="0"/>
            </a:endParaRPr>
          </a:p>
        </p:txBody>
      </p:sp>
      <p:sp>
        <p:nvSpPr>
          <p:cNvPr id="8" name="2 Marcador de contenido"/>
          <p:cNvSpPr txBox="1">
            <a:spLocks/>
          </p:cNvSpPr>
          <p:nvPr/>
        </p:nvSpPr>
        <p:spPr>
          <a:xfrm>
            <a:off x="589112" y="1196752"/>
            <a:ext cx="8229600" cy="4325112"/>
          </a:xfrm>
          <a:prstGeom prst="rect">
            <a:avLst/>
          </a:prstGeom>
          <a:ln w="12700">
            <a:miter lim="400000"/>
          </a:ln>
          <a:extLst>
            <a:ext uri="{C572A759-6A51-4108-AA02-DFA0A04FC94B}">
              <ma14:wrappingTextBoxFlag xmlns:ma14="http://schemas.microsoft.com/office/mac/drawingml/2011/main" xmlns="" val="1"/>
            </a:ext>
          </a:extLst>
        </p:spPr>
        <p:txBody>
          <a:bodyPr lIns="45719" rIns="45719">
            <a:noAutofit/>
          </a:bodyPr>
          <a:lst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194560" indent="-365760">
              <a:spcBef>
                <a:spcPts val="700"/>
              </a:spcBef>
              <a:buSzPct val="100000"/>
              <a:buFont typeface="Arial"/>
              <a:buChar char="»"/>
              <a:defRPr sz="3200">
                <a:latin typeface="Calibri"/>
                <a:ea typeface="Calibri"/>
                <a:cs typeface="Calibri"/>
                <a:sym typeface="Calibri"/>
              </a:defRPr>
            </a:lvl5pPr>
            <a:lvl6pPr marL="2651760" indent="-365760">
              <a:spcBef>
                <a:spcPts val="700"/>
              </a:spcBef>
              <a:buSzPct val="100000"/>
              <a:buFont typeface="Arial"/>
              <a:buChar char="•"/>
              <a:defRPr sz="3200">
                <a:latin typeface="Calibri"/>
                <a:ea typeface="Calibri"/>
                <a:cs typeface="Calibri"/>
                <a:sym typeface="Calibri"/>
              </a:defRPr>
            </a:lvl6pPr>
            <a:lvl7pPr marL="3108960" indent="-365760">
              <a:spcBef>
                <a:spcPts val="700"/>
              </a:spcBef>
              <a:buSzPct val="100000"/>
              <a:buFont typeface="Arial"/>
              <a:buChar char="•"/>
              <a:defRPr sz="3200">
                <a:latin typeface="Calibri"/>
                <a:ea typeface="Calibri"/>
                <a:cs typeface="Calibri"/>
                <a:sym typeface="Calibri"/>
              </a:defRPr>
            </a:lvl7pPr>
            <a:lvl8pPr marL="3566159" indent="-365759">
              <a:spcBef>
                <a:spcPts val="700"/>
              </a:spcBef>
              <a:buSzPct val="100000"/>
              <a:buFont typeface="Arial"/>
              <a:buChar char="•"/>
              <a:defRPr sz="3200">
                <a:latin typeface="Calibri"/>
                <a:ea typeface="Calibri"/>
                <a:cs typeface="Calibri"/>
                <a:sym typeface="Calibri"/>
              </a:defRPr>
            </a:lvl8pPr>
            <a:lvl9pPr marL="4023359" indent="-365759">
              <a:spcBef>
                <a:spcPts val="700"/>
              </a:spcBef>
              <a:buSzPct val="100000"/>
              <a:buFont typeface="Arial"/>
              <a:buChar char="•"/>
              <a:defRPr sz="3200">
                <a:latin typeface="Calibri"/>
                <a:ea typeface="Calibri"/>
                <a:cs typeface="Calibri"/>
                <a:sym typeface="Calibri"/>
              </a:defRPr>
            </a:lvl9pPr>
          </a:lstStyle>
          <a:p>
            <a:pPr algn="just"/>
            <a:r>
              <a:rPr lang="es-CO" sz="1400" dirty="0"/>
              <a:t>Art. 2.2.4.6.35 Capacitación obligatoria: Los responsables de la ejecución de los SG – SST, deberán realizar el curso de capacitación virtual de cincuenta (50) horas. </a:t>
            </a:r>
          </a:p>
          <a:p>
            <a:pPr algn="just"/>
            <a:endParaRPr lang="es-CO" sz="1400" dirty="0"/>
          </a:p>
          <a:p>
            <a:pPr algn="just"/>
            <a:r>
              <a:rPr lang="es-CO" sz="1400" dirty="0">
                <a:solidFill>
                  <a:schemeClr val="tx1"/>
                </a:solidFill>
              </a:rPr>
              <a:t>Art. 2.2.4.6.36 Sanciones: Será sancionado en los términos previstos en el artículo 91, del Decreto 1295 de 1994, modificado parcialmente y adicionado por el </a:t>
            </a:r>
            <a:r>
              <a:rPr lang="es-CO" sz="1400" b="1" dirty="0">
                <a:solidFill>
                  <a:schemeClr val="tx1"/>
                </a:solidFill>
              </a:rPr>
              <a:t>artículo 13 de la Ley 1562 de 2012 </a:t>
            </a:r>
            <a:r>
              <a:rPr lang="es-CO" sz="1400" dirty="0">
                <a:solidFill>
                  <a:schemeClr val="tx1"/>
                </a:solidFill>
              </a:rPr>
              <a:t>y las normas que a su vez lo adicionen, modifiquen o sustituyan. (Acarreará multa de hasta quinientos (500) salarios mínimos mensuales legales vigentes En caso de reincidencia se podrá ordenar la suspensión de actividades hasta por un término de ciento veinte (120) días o cierre definitivo de la empresa  dependiendo  el numero de trabajadores y activos de la empresa conforme al </a:t>
            </a:r>
            <a:r>
              <a:rPr lang="es-CO" sz="1400" b="1" dirty="0">
                <a:solidFill>
                  <a:schemeClr val="tx1"/>
                </a:solidFill>
              </a:rPr>
              <a:t>Decreto 472 de 2015</a:t>
            </a:r>
            <a:r>
              <a:rPr lang="es-CO" sz="1400" dirty="0">
                <a:solidFill>
                  <a:schemeClr val="tx1"/>
                </a:solidFill>
              </a:rPr>
              <a:t>)</a:t>
            </a:r>
          </a:p>
          <a:p>
            <a:pPr algn="just"/>
            <a:endParaRPr lang="es-CO" sz="1400" dirty="0"/>
          </a:p>
          <a:p>
            <a:pPr algn="just"/>
            <a:r>
              <a:rPr lang="es-CO" sz="1400" dirty="0"/>
              <a:t>Art. 2.2.4.6.37 Transición. </a:t>
            </a:r>
          </a:p>
          <a:p>
            <a:pPr lvl="1" algn="just"/>
            <a:r>
              <a:rPr lang="es-CO" sz="1400" dirty="0">
                <a:solidFill>
                  <a:schemeClr val="tx1"/>
                </a:solidFill>
              </a:rPr>
              <a:t>a) Dieciocho (18) meses para las empresas de menos de diez (10) trabajadores. </a:t>
            </a:r>
            <a:endParaRPr lang="es-CO" sz="1400" dirty="0"/>
          </a:p>
          <a:p>
            <a:pPr lvl="1" algn="just"/>
            <a:r>
              <a:rPr lang="es-CO" sz="1400" dirty="0">
                <a:solidFill>
                  <a:schemeClr val="tx1"/>
                </a:solidFill>
              </a:rPr>
              <a:t>b) Veinticuatro (24) meses para las empresas con diez (10) a doscientos (200) trabajadores.</a:t>
            </a:r>
          </a:p>
          <a:p>
            <a:pPr lvl="1" algn="just"/>
            <a:r>
              <a:rPr lang="es-CO" sz="1400" dirty="0">
                <a:solidFill>
                  <a:schemeClr val="tx1"/>
                </a:solidFill>
              </a:rPr>
              <a:t>c) Treinta (30) meses para las empresas de' doscientos uno (201) o más trabajadores. </a:t>
            </a:r>
          </a:p>
          <a:p>
            <a:pPr lvl="1" algn="just"/>
            <a:endParaRPr lang="es-CO" sz="1400" dirty="0">
              <a:solidFill>
                <a:schemeClr val="tx1"/>
              </a:solidFill>
            </a:endParaRPr>
          </a:p>
          <a:p>
            <a:pPr marL="457200" lvl="1" indent="0" algn="just">
              <a:buNone/>
            </a:pPr>
            <a:r>
              <a:rPr lang="es-CO" sz="1400" dirty="0">
                <a:solidFill>
                  <a:schemeClr val="tx1"/>
                </a:solidFill>
              </a:rPr>
              <a:t>Se tendrá encuentra el promedio del numero total de trabajadores independientemente de su forma de contratación, del año inmediatamente anterior a la publicación del presente decreto.</a:t>
            </a:r>
          </a:p>
        </p:txBody>
      </p:sp>
    </p:spTree>
    <p:extLst>
      <p:ext uri="{BB962C8B-B14F-4D97-AF65-F5344CB8AC3E}">
        <p14:creationId xmlns:p14="http://schemas.microsoft.com/office/powerpoint/2010/main" val="1711992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Mintrabajo-word.png"/>
          <p:cNvPicPr/>
          <p:nvPr/>
        </p:nvPicPr>
        <p:blipFill>
          <a:blip r:embed="rId2">
            <a:extLst/>
          </a:blip>
          <a:stretch>
            <a:fillRect/>
          </a:stretch>
        </p:blipFill>
        <p:spPr>
          <a:xfrm>
            <a:off x="6137878" y="6078543"/>
            <a:ext cx="2925923" cy="685289"/>
          </a:xfrm>
          <a:prstGeom prst="rect">
            <a:avLst/>
          </a:prstGeom>
          <a:ln w="12700">
            <a:miter lim="400000"/>
          </a:ln>
        </p:spPr>
      </p:pic>
      <p:sp>
        <p:nvSpPr>
          <p:cNvPr id="59" name="Shape 59"/>
          <p:cNvSpPr/>
          <p:nvPr/>
        </p:nvSpPr>
        <p:spPr>
          <a:xfrm>
            <a:off x="1132046" y="341866"/>
            <a:ext cx="6752322" cy="539396"/>
          </a:xfrm>
          <a:prstGeom prst="rect">
            <a:avLst/>
          </a:prstGeom>
          <a:solidFill>
            <a:srgbClr val="353588"/>
          </a:solidFill>
          <a:ln w="12700">
            <a:miter lim="400000"/>
          </a:ln>
          <a:effectLst>
            <a:outerShdw blurRad="38100" dir="5400000" rotWithShape="0">
              <a:srgbClr val="9A403E">
                <a:alpha val="35000"/>
              </a:srgbClr>
            </a:outerShdw>
          </a:effectLst>
        </p:spPr>
        <p:txBody>
          <a:bodyPr lIns="0" tIns="0" rIns="0" bIns="0" anchor="ctr"/>
          <a:lstStyle/>
          <a:p>
            <a:pPr lvl="1" algn="ctr">
              <a:defRPr sz="4500" b="1">
                <a:solidFill>
                  <a:srgbClr val="FFFFFF"/>
                </a:solidFill>
                <a:latin typeface="Verdana"/>
                <a:ea typeface="Verdana"/>
                <a:cs typeface="Verdana"/>
                <a:sym typeface="Verdana"/>
              </a:defRPr>
            </a:pPr>
            <a:r>
              <a:rPr lang="es-CO" sz="2000" dirty="0">
                <a:latin typeface="Calibri" panose="020F0502020204030204" pitchFamily="34" charset="0"/>
              </a:rPr>
              <a:t>Normatividad Expedida</a:t>
            </a:r>
            <a:endParaRPr sz="2000" dirty="0">
              <a:latin typeface="Calibri" panose="020F0502020204030204" pitchFamily="34" charset="0"/>
            </a:endParaRPr>
          </a:p>
        </p:txBody>
      </p:sp>
      <p:grpSp>
        <p:nvGrpSpPr>
          <p:cNvPr id="5" name="4 Grupo"/>
          <p:cNvGrpSpPr/>
          <p:nvPr/>
        </p:nvGrpSpPr>
        <p:grpSpPr>
          <a:xfrm>
            <a:off x="1675984" y="1686443"/>
            <a:ext cx="1346400" cy="846000"/>
            <a:chOff x="19743" y="970127"/>
            <a:chExt cx="1442738" cy="574228"/>
          </a:xfrm>
          <a:scene3d>
            <a:camera prst="orthographicFront"/>
            <a:lightRig rig="flat" dir="t"/>
          </a:scene3d>
        </p:grpSpPr>
        <p:sp>
          <p:nvSpPr>
            <p:cNvPr id="6" name="5 Rectángulo redondeado"/>
            <p:cNvSpPr/>
            <p:nvPr/>
          </p:nvSpPr>
          <p:spPr>
            <a:xfrm>
              <a:off x="19743" y="970127"/>
              <a:ext cx="1442738" cy="574228"/>
            </a:xfrm>
            <a:prstGeom prst="roundRect">
              <a:avLst>
                <a:gd name="adj" fmla="val 10000"/>
              </a:avLst>
            </a:prstGeom>
            <a:solidFill>
              <a:schemeClr val="accent1">
                <a:lumMod val="75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1">
              <a:schemeClr val="accent1">
                <a:shade val="80000"/>
                <a:hueOff val="0"/>
                <a:satOff val="0"/>
                <a:lumOff val="0"/>
                <a:alphaOff val="0"/>
              </a:schemeClr>
            </a:effectRef>
            <a:fontRef idx="minor">
              <a:schemeClr val="lt1"/>
            </a:fontRef>
          </p:style>
        </p:sp>
        <p:sp>
          <p:nvSpPr>
            <p:cNvPr id="7" name="6 Rectángulo"/>
            <p:cNvSpPr/>
            <p:nvPr/>
          </p:nvSpPr>
          <p:spPr>
            <a:xfrm>
              <a:off x="36562" y="986946"/>
              <a:ext cx="1409100" cy="54059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CO" sz="1000" b="1" kern="1200" dirty="0"/>
                <a:t>Decreto 1477 del 5 de agosto  de 2014</a:t>
              </a:r>
            </a:p>
          </p:txBody>
        </p:sp>
      </p:grpSp>
      <p:grpSp>
        <p:nvGrpSpPr>
          <p:cNvPr id="9" name="8 Grupo"/>
          <p:cNvGrpSpPr/>
          <p:nvPr/>
        </p:nvGrpSpPr>
        <p:grpSpPr>
          <a:xfrm>
            <a:off x="3161807" y="1696737"/>
            <a:ext cx="1346400" cy="846000"/>
            <a:chOff x="19743" y="970127"/>
            <a:chExt cx="1442738" cy="574228"/>
          </a:xfrm>
          <a:scene3d>
            <a:camera prst="orthographicFront"/>
            <a:lightRig rig="flat" dir="t"/>
          </a:scene3d>
        </p:grpSpPr>
        <p:sp>
          <p:nvSpPr>
            <p:cNvPr id="10" name="9 Rectángulo redondeado"/>
            <p:cNvSpPr/>
            <p:nvPr/>
          </p:nvSpPr>
          <p:spPr>
            <a:xfrm>
              <a:off x="19743" y="970127"/>
              <a:ext cx="1442738" cy="574228"/>
            </a:xfrm>
            <a:prstGeom prst="roundRect">
              <a:avLst>
                <a:gd name="adj" fmla="val 10000"/>
              </a:avLst>
            </a:prstGeom>
            <a:solidFill>
              <a:schemeClr val="accent1">
                <a:lumMod val="75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1">
              <a:schemeClr val="accent1">
                <a:shade val="80000"/>
                <a:hueOff val="0"/>
                <a:satOff val="0"/>
                <a:lumOff val="0"/>
                <a:alphaOff val="0"/>
              </a:schemeClr>
            </a:effectRef>
            <a:fontRef idx="minor">
              <a:schemeClr val="lt1"/>
            </a:fontRef>
          </p:style>
        </p:sp>
        <p:sp>
          <p:nvSpPr>
            <p:cNvPr id="11" name="10 Rectángulo"/>
            <p:cNvSpPr/>
            <p:nvPr/>
          </p:nvSpPr>
          <p:spPr>
            <a:xfrm>
              <a:off x="36562" y="986946"/>
              <a:ext cx="1409100" cy="54059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CO" sz="1000" b="1" kern="1200" dirty="0"/>
                <a:t>Decreto 1507 del 12 de agosto de 2014 </a:t>
              </a:r>
            </a:p>
          </p:txBody>
        </p:sp>
      </p:grpSp>
      <p:grpSp>
        <p:nvGrpSpPr>
          <p:cNvPr id="12" name="11 Grupo"/>
          <p:cNvGrpSpPr/>
          <p:nvPr/>
        </p:nvGrpSpPr>
        <p:grpSpPr>
          <a:xfrm>
            <a:off x="4627466" y="1711222"/>
            <a:ext cx="1346400" cy="846000"/>
            <a:chOff x="2924" y="970127"/>
            <a:chExt cx="1442738" cy="574228"/>
          </a:xfrm>
          <a:scene3d>
            <a:camera prst="orthographicFront"/>
            <a:lightRig rig="flat" dir="t"/>
          </a:scene3d>
        </p:grpSpPr>
        <p:sp>
          <p:nvSpPr>
            <p:cNvPr id="13" name="12 Rectángulo redondeado"/>
            <p:cNvSpPr/>
            <p:nvPr/>
          </p:nvSpPr>
          <p:spPr>
            <a:xfrm>
              <a:off x="2924" y="970127"/>
              <a:ext cx="1442738" cy="574228"/>
            </a:xfrm>
            <a:prstGeom prst="roundRect">
              <a:avLst>
                <a:gd name="adj" fmla="val 10000"/>
              </a:avLst>
            </a:prstGeom>
            <a:solidFill>
              <a:schemeClr val="accent1">
                <a:lumMod val="75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1">
              <a:schemeClr val="accent1">
                <a:shade val="80000"/>
                <a:hueOff val="0"/>
                <a:satOff val="0"/>
                <a:lumOff val="0"/>
                <a:alphaOff val="0"/>
              </a:schemeClr>
            </a:effectRef>
            <a:fontRef idx="minor">
              <a:schemeClr val="lt1"/>
            </a:fontRef>
          </p:style>
        </p:sp>
        <p:sp>
          <p:nvSpPr>
            <p:cNvPr id="14" name="13 Rectángulo"/>
            <p:cNvSpPr/>
            <p:nvPr/>
          </p:nvSpPr>
          <p:spPr>
            <a:xfrm>
              <a:off x="36562" y="986946"/>
              <a:ext cx="1409100" cy="54059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CO" sz="1000" b="1" kern="1200" dirty="0"/>
                <a:t>Resolución 6045 del 30 de diciembre de 2014</a:t>
              </a:r>
            </a:p>
          </p:txBody>
        </p:sp>
      </p:grpSp>
      <p:grpSp>
        <p:nvGrpSpPr>
          <p:cNvPr id="15" name="14 Grupo"/>
          <p:cNvGrpSpPr/>
          <p:nvPr/>
        </p:nvGrpSpPr>
        <p:grpSpPr>
          <a:xfrm>
            <a:off x="6117237" y="1721870"/>
            <a:ext cx="1346400" cy="846000"/>
            <a:chOff x="19743" y="970127"/>
            <a:chExt cx="1442738" cy="574228"/>
          </a:xfrm>
          <a:scene3d>
            <a:camera prst="orthographicFront"/>
            <a:lightRig rig="flat" dir="t"/>
          </a:scene3d>
        </p:grpSpPr>
        <p:sp>
          <p:nvSpPr>
            <p:cNvPr id="16" name="15 Rectángulo redondeado"/>
            <p:cNvSpPr/>
            <p:nvPr/>
          </p:nvSpPr>
          <p:spPr>
            <a:xfrm>
              <a:off x="19743" y="970127"/>
              <a:ext cx="1442738" cy="574228"/>
            </a:xfrm>
            <a:prstGeom prst="roundRect">
              <a:avLst>
                <a:gd name="adj" fmla="val 10000"/>
              </a:avLst>
            </a:prstGeom>
            <a:solidFill>
              <a:schemeClr val="accent1">
                <a:lumMod val="75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1">
              <a:schemeClr val="accent1">
                <a:shade val="80000"/>
                <a:hueOff val="0"/>
                <a:satOff val="0"/>
                <a:lumOff val="0"/>
                <a:alphaOff val="0"/>
              </a:schemeClr>
            </a:effectRef>
            <a:fontRef idx="minor">
              <a:schemeClr val="lt1"/>
            </a:fontRef>
          </p:style>
        </p:sp>
        <p:sp>
          <p:nvSpPr>
            <p:cNvPr id="17" name="16 Rectángulo"/>
            <p:cNvSpPr/>
            <p:nvPr/>
          </p:nvSpPr>
          <p:spPr>
            <a:xfrm>
              <a:off x="36562" y="986946"/>
              <a:ext cx="1409100" cy="54059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CO" sz="1000" b="1" kern="1200" dirty="0"/>
                <a:t>Decreto 055 del 14 de enero de 2015</a:t>
              </a:r>
            </a:p>
          </p:txBody>
        </p:sp>
      </p:grpSp>
      <p:grpSp>
        <p:nvGrpSpPr>
          <p:cNvPr id="18" name="17 Grupo"/>
          <p:cNvGrpSpPr/>
          <p:nvPr/>
        </p:nvGrpSpPr>
        <p:grpSpPr>
          <a:xfrm>
            <a:off x="4643162" y="2825349"/>
            <a:ext cx="1346400" cy="1220370"/>
            <a:chOff x="19743" y="970127"/>
            <a:chExt cx="1442738" cy="574228"/>
          </a:xfrm>
          <a:solidFill>
            <a:schemeClr val="accent5">
              <a:lumMod val="50000"/>
            </a:schemeClr>
          </a:solidFill>
          <a:scene3d>
            <a:camera prst="orthographicFront"/>
            <a:lightRig rig="flat" dir="t"/>
          </a:scene3d>
        </p:grpSpPr>
        <p:sp>
          <p:nvSpPr>
            <p:cNvPr id="19" name="18 Rectángulo redondeado"/>
            <p:cNvSpPr/>
            <p:nvPr/>
          </p:nvSpPr>
          <p:spPr>
            <a:xfrm>
              <a:off x="19743" y="970127"/>
              <a:ext cx="1442738" cy="574228"/>
            </a:xfrm>
            <a:prstGeom prst="roundRect">
              <a:avLst>
                <a:gd name="adj" fmla="val 10000"/>
              </a:avLst>
            </a:prstGeom>
            <a:grpFill/>
            <a:sp3d prstMaterial="plastic">
              <a:bevelT w="120900" h="88900"/>
              <a:bevelB w="88900" h="31750" prst="angle"/>
            </a:sp3d>
          </p:spPr>
          <p:style>
            <a:lnRef idx="0">
              <a:schemeClr val="lt1">
                <a:hueOff val="0"/>
                <a:satOff val="0"/>
                <a:lumOff val="0"/>
                <a:alphaOff val="0"/>
              </a:schemeClr>
            </a:lnRef>
            <a:fillRef idx="3">
              <a:scrgbClr r="0" g="0" b="0"/>
            </a:fillRef>
            <a:effectRef idx="1">
              <a:schemeClr val="accent1">
                <a:shade val="80000"/>
                <a:hueOff val="0"/>
                <a:satOff val="0"/>
                <a:lumOff val="0"/>
                <a:alphaOff val="0"/>
              </a:schemeClr>
            </a:effectRef>
            <a:fontRef idx="minor">
              <a:schemeClr val="lt1"/>
            </a:fontRef>
          </p:style>
        </p:sp>
        <p:sp>
          <p:nvSpPr>
            <p:cNvPr id="20" name="19 Rectángulo"/>
            <p:cNvSpPr/>
            <p:nvPr/>
          </p:nvSpPr>
          <p:spPr>
            <a:xfrm>
              <a:off x="36562" y="986946"/>
              <a:ext cx="1409100" cy="54059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CO" sz="1000" kern="1200" dirty="0"/>
                <a:t>Por la cual se adopta el Plan Nacional de Seguridad y Salud en el Trabajo 2013 - 2021</a:t>
              </a:r>
            </a:p>
          </p:txBody>
        </p:sp>
      </p:grpSp>
      <p:grpSp>
        <p:nvGrpSpPr>
          <p:cNvPr id="21" name="20 Grupo"/>
          <p:cNvGrpSpPr/>
          <p:nvPr/>
        </p:nvGrpSpPr>
        <p:grpSpPr>
          <a:xfrm>
            <a:off x="3146111" y="2793797"/>
            <a:ext cx="1346400" cy="1220370"/>
            <a:chOff x="19743" y="970127"/>
            <a:chExt cx="1442738" cy="574228"/>
          </a:xfrm>
          <a:solidFill>
            <a:schemeClr val="accent5">
              <a:lumMod val="50000"/>
            </a:schemeClr>
          </a:solidFill>
          <a:scene3d>
            <a:camera prst="orthographicFront"/>
            <a:lightRig rig="flat" dir="t"/>
          </a:scene3d>
        </p:grpSpPr>
        <p:sp>
          <p:nvSpPr>
            <p:cNvPr id="22" name="21 Rectángulo redondeado"/>
            <p:cNvSpPr/>
            <p:nvPr/>
          </p:nvSpPr>
          <p:spPr>
            <a:xfrm>
              <a:off x="19743" y="970127"/>
              <a:ext cx="1442738" cy="574228"/>
            </a:xfrm>
            <a:prstGeom prst="roundRect">
              <a:avLst>
                <a:gd name="adj" fmla="val 10000"/>
              </a:avLst>
            </a:prstGeom>
            <a:grpFill/>
            <a:sp3d prstMaterial="plastic">
              <a:bevelT w="120900" h="88900"/>
              <a:bevelB w="88900" h="31750" prst="angle"/>
            </a:sp3d>
          </p:spPr>
          <p:style>
            <a:lnRef idx="0">
              <a:schemeClr val="lt1">
                <a:hueOff val="0"/>
                <a:satOff val="0"/>
                <a:lumOff val="0"/>
                <a:alphaOff val="0"/>
              </a:schemeClr>
            </a:lnRef>
            <a:fillRef idx="3">
              <a:scrgbClr r="0" g="0" b="0"/>
            </a:fillRef>
            <a:effectRef idx="1">
              <a:schemeClr val="accent1">
                <a:shade val="80000"/>
                <a:hueOff val="0"/>
                <a:satOff val="0"/>
                <a:lumOff val="0"/>
                <a:alphaOff val="0"/>
              </a:schemeClr>
            </a:effectRef>
            <a:fontRef idx="minor">
              <a:schemeClr val="lt1"/>
            </a:fontRef>
          </p:style>
        </p:sp>
        <p:sp>
          <p:nvSpPr>
            <p:cNvPr id="23" name="22 Rectángulo"/>
            <p:cNvSpPr/>
            <p:nvPr/>
          </p:nvSpPr>
          <p:spPr>
            <a:xfrm>
              <a:off x="36562" y="986946"/>
              <a:ext cx="1409100" cy="54059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CO" sz="1000" kern="1200" dirty="0"/>
                <a:t>Por el cual se expide el Manual Único para la Calificación de la pérdida de Capacidad Laboral y Ocupacional.</a:t>
              </a:r>
            </a:p>
          </p:txBody>
        </p:sp>
      </p:grpSp>
      <p:grpSp>
        <p:nvGrpSpPr>
          <p:cNvPr id="24" name="23 Grupo"/>
          <p:cNvGrpSpPr/>
          <p:nvPr/>
        </p:nvGrpSpPr>
        <p:grpSpPr>
          <a:xfrm>
            <a:off x="1691680" y="2797696"/>
            <a:ext cx="1346400" cy="1220370"/>
            <a:chOff x="19743" y="970127"/>
            <a:chExt cx="1442738" cy="574228"/>
          </a:xfrm>
          <a:solidFill>
            <a:schemeClr val="accent5">
              <a:lumMod val="50000"/>
            </a:schemeClr>
          </a:solidFill>
          <a:scene3d>
            <a:camera prst="orthographicFront"/>
            <a:lightRig rig="flat" dir="t"/>
          </a:scene3d>
        </p:grpSpPr>
        <p:sp>
          <p:nvSpPr>
            <p:cNvPr id="25" name="24 Rectángulo redondeado"/>
            <p:cNvSpPr/>
            <p:nvPr/>
          </p:nvSpPr>
          <p:spPr>
            <a:xfrm>
              <a:off x="19743" y="970127"/>
              <a:ext cx="1442738" cy="574228"/>
            </a:xfrm>
            <a:prstGeom prst="roundRect">
              <a:avLst>
                <a:gd name="adj" fmla="val 10000"/>
              </a:avLst>
            </a:prstGeom>
            <a:grpFill/>
            <a:sp3d prstMaterial="plastic">
              <a:bevelT w="120900" h="88900"/>
              <a:bevelB w="88900" h="31750" prst="angle"/>
            </a:sp3d>
          </p:spPr>
          <p:style>
            <a:lnRef idx="0">
              <a:schemeClr val="lt1">
                <a:hueOff val="0"/>
                <a:satOff val="0"/>
                <a:lumOff val="0"/>
                <a:alphaOff val="0"/>
              </a:schemeClr>
            </a:lnRef>
            <a:fillRef idx="3">
              <a:scrgbClr r="0" g="0" b="0"/>
            </a:fillRef>
            <a:effectRef idx="1">
              <a:schemeClr val="accent1">
                <a:shade val="80000"/>
                <a:hueOff val="0"/>
                <a:satOff val="0"/>
                <a:lumOff val="0"/>
                <a:alphaOff val="0"/>
              </a:schemeClr>
            </a:effectRef>
            <a:fontRef idx="minor">
              <a:schemeClr val="lt1"/>
            </a:fontRef>
          </p:style>
        </p:sp>
        <p:sp>
          <p:nvSpPr>
            <p:cNvPr id="26" name="25 Rectángulo"/>
            <p:cNvSpPr/>
            <p:nvPr/>
          </p:nvSpPr>
          <p:spPr>
            <a:xfrm>
              <a:off x="36562" y="986946"/>
              <a:ext cx="1409100" cy="54059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CO" sz="1000" kern="1200" dirty="0"/>
                <a:t>Por el cual se expide la tabla de enfermedades laborales.</a:t>
              </a:r>
            </a:p>
          </p:txBody>
        </p:sp>
      </p:grpSp>
      <p:grpSp>
        <p:nvGrpSpPr>
          <p:cNvPr id="27" name="26 Grupo"/>
          <p:cNvGrpSpPr/>
          <p:nvPr/>
        </p:nvGrpSpPr>
        <p:grpSpPr>
          <a:xfrm>
            <a:off x="7632215" y="2832057"/>
            <a:ext cx="1346400" cy="1244387"/>
            <a:chOff x="19743" y="970127"/>
            <a:chExt cx="1442738" cy="574228"/>
          </a:xfrm>
          <a:solidFill>
            <a:schemeClr val="accent5">
              <a:lumMod val="50000"/>
            </a:schemeClr>
          </a:solidFill>
          <a:scene3d>
            <a:camera prst="orthographicFront"/>
            <a:lightRig rig="flat" dir="t"/>
          </a:scene3d>
        </p:grpSpPr>
        <p:sp>
          <p:nvSpPr>
            <p:cNvPr id="28" name="27 Rectángulo redondeado"/>
            <p:cNvSpPr/>
            <p:nvPr/>
          </p:nvSpPr>
          <p:spPr>
            <a:xfrm>
              <a:off x="19743" y="970127"/>
              <a:ext cx="1442738" cy="574228"/>
            </a:xfrm>
            <a:prstGeom prst="roundRect">
              <a:avLst>
                <a:gd name="adj" fmla="val 10000"/>
              </a:avLst>
            </a:prstGeom>
            <a:grpFill/>
            <a:sp3d prstMaterial="plastic">
              <a:bevelT w="120900" h="88900"/>
              <a:bevelB w="88900" h="31750" prst="angle"/>
            </a:sp3d>
          </p:spPr>
          <p:style>
            <a:lnRef idx="0">
              <a:schemeClr val="lt1">
                <a:hueOff val="0"/>
                <a:satOff val="0"/>
                <a:lumOff val="0"/>
                <a:alphaOff val="0"/>
              </a:schemeClr>
            </a:lnRef>
            <a:fillRef idx="3">
              <a:scrgbClr r="0" g="0" b="0"/>
            </a:fillRef>
            <a:effectRef idx="1">
              <a:schemeClr val="accent1">
                <a:shade val="80000"/>
                <a:hueOff val="0"/>
                <a:satOff val="0"/>
                <a:lumOff val="0"/>
                <a:alphaOff val="0"/>
              </a:schemeClr>
            </a:effectRef>
            <a:fontRef idx="minor">
              <a:schemeClr val="lt1"/>
            </a:fontRef>
          </p:style>
        </p:sp>
        <p:sp>
          <p:nvSpPr>
            <p:cNvPr id="29" name="28 Rectángulo"/>
            <p:cNvSpPr/>
            <p:nvPr/>
          </p:nvSpPr>
          <p:spPr>
            <a:xfrm>
              <a:off x="36562" y="986946"/>
              <a:ext cx="1409100" cy="54059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algn="ctr"/>
              <a:r>
                <a:rPr lang="es-CO" sz="1000" kern="1200" dirty="0"/>
                <a:t>Por el cual se reglamentan los criterios de multas por infracción a las normas de Seguridad y Salud en el Trabajo y Riesgos Laborales. </a:t>
              </a:r>
            </a:p>
          </p:txBody>
        </p:sp>
      </p:grpSp>
      <p:grpSp>
        <p:nvGrpSpPr>
          <p:cNvPr id="30" name="29 Grupo"/>
          <p:cNvGrpSpPr/>
          <p:nvPr/>
        </p:nvGrpSpPr>
        <p:grpSpPr>
          <a:xfrm>
            <a:off x="7610040" y="1746649"/>
            <a:ext cx="1345064" cy="844619"/>
            <a:chOff x="19743" y="970127"/>
            <a:chExt cx="1442738" cy="574228"/>
          </a:xfrm>
          <a:scene3d>
            <a:camera prst="orthographicFront"/>
            <a:lightRig rig="flat" dir="t"/>
          </a:scene3d>
        </p:grpSpPr>
        <p:sp>
          <p:nvSpPr>
            <p:cNvPr id="31" name="30 Rectángulo redondeado"/>
            <p:cNvSpPr/>
            <p:nvPr/>
          </p:nvSpPr>
          <p:spPr>
            <a:xfrm>
              <a:off x="19743" y="970127"/>
              <a:ext cx="1442738" cy="574228"/>
            </a:xfrm>
            <a:prstGeom prst="roundRect">
              <a:avLst>
                <a:gd name="adj" fmla="val 10000"/>
              </a:avLst>
            </a:prstGeom>
            <a:solidFill>
              <a:schemeClr val="accent1">
                <a:lumMod val="75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1">
              <a:schemeClr val="accent1">
                <a:shade val="80000"/>
                <a:hueOff val="0"/>
                <a:satOff val="0"/>
                <a:lumOff val="0"/>
                <a:alphaOff val="0"/>
              </a:schemeClr>
            </a:effectRef>
            <a:fontRef idx="minor">
              <a:schemeClr val="lt1"/>
            </a:fontRef>
          </p:style>
        </p:sp>
        <p:sp>
          <p:nvSpPr>
            <p:cNvPr id="32" name="31 Rectángulo"/>
            <p:cNvSpPr/>
            <p:nvPr/>
          </p:nvSpPr>
          <p:spPr>
            <a:xfrm>
              <a:off x="36562" y="986946"/>
              <a:ext cx="1409100" cy="54059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CO" sz="1000" b="1" kern="1200" dirty="0"/>
                <a:t>Decreto 472 del 17 de marzo de 2015</a:t>
              </a:r>
            </a:p>
          </p:txBody>
        </p:sp>
      </p:grpSp>
      <p:grpSp>
        <p:nvGrpSpPr>
          <p:cNvPr id="33" name="32 Grupo"/>
          <p:cNvGrpSpPr/>
          <p:nvPr/>
        </p:nvGrpSpPr>
        <p:grpSpPr>
          <a:xfrm>
            <a:off x="6125032" y="2833440"/>
            <a:ext cx="1346400" cy="1241622"/>
            <a:chOff x="19743" y="970127"/>
            <a:chExt cx="1442738" cy="574228"/>
          </a:xfrm>
          <a:solidFill>
            <a:schemeClr val="accent5">
              <a:lumMod val="50000"/>
            </a:schemeClr>
          </a:solidFill>
          <a:scene3d>
            <a:camera prst="orthographicFront"/>
            <a:lightRig rig="flat" dir="t"/>
          </a:scene3d>
        </p:grpSpPr>
        <p:sp>
          <p:nvSpPr>
            <p:cNvPr id="34" name="33 Rectángulo redondeado"/>
            <p:cNvSpPr/>
            <p:nvPr/>
          </p:nvSpPr>
          <p:spPr>
            <a:xfrm>
              <a:off x="19743" y="970127"/>
              <a:ext cx="1442738" cy="574228"/>
            </a:xfrm>
            <a:prstGeom prst="roundRect">
              <a:avLst>
                <a:gd name="adj" fmla="val 10000"/>
              </a:avLst>
            </a:prstGeom>
            <a:grpFill/>
            <a:sp3d prstMaterial="plastic">
              <a:bevelT w="120900" h="88900"/>
              <a:bevelB w="88900" h="31750" prst="angle"/>
            </a:sp3d>
          </p:spPr>
          <p:style>
            <a:lnRef idx="0">
              <a:schemeClr val="lt1">
                <a:hueOff val="0"/>
                <a:satOff val="0"/>
                <a:lumOff val="0"/>
                <a:alphaOff val="0"/>
              </a:schemeClr>
            </a:lnRef>
            <a:fillRef idx="3">
              <a:scrgbClr r="0" g="0" b="0"/>
            </a:fillRef>
            <a:effectRef idx="1">
              <a:schemeClr val="accent1">
                <a:shade val="80000"/>
                <a:hueOff val="0"/>
                <a:satOff val="0"/>
                <a:lumOff val="0"/>
                <a:alphaOff val="0"/>
              </a:schemeClr>
            </a:effectRef>
            <a:fontRef idx="minor">
              <a:schemeClr val="lt1"/>
            </a:fontRef>
          </p:style>
        </p:sp>
        <p:sp>
          <p:nvSpPr>
            <p:cNvPr id="35" name="34 Rectángulo"/>
            <p:cNvSpPr/>
            <p:nvPr/>
          </p:nvSpPr>
          <p:spPr>
            <a:xfrm>
              <a:off x="36562" y="986946"/>
              <a:ext cx="1409100" cy="54059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algn="ctr"/>
              <a:r>
                <a:rPr lang="es-CO" sz="1000" dirty="0"/>
                <a:t>Por el cual se reglamenta la afiliación de estudiantes al Sistema General de Riesgos Laborales </a:t>
              </a:r>
              <a:endParaRPr lang="es-CO" sz="1000" kern="1200" dirty="0"/>
            </a:p>
          </p:txBody>
        </p:sp>
      </p:grpSp>
      <p:grpSp>
        <p:nvGrpSpPr>
          <p:cNvPr id="36" name="35 Grupo"/>
          <p:cNvGrpSpPr/>
          <p:nvPr/>
        </p:nvGrpSpPr>
        <p:grpSpPr>
          <a:xfrm>
            <a:off x="190214" y="1671307"/>
            <a:ext cx="1346400" cy="846000"/>
            <a:chOff x="19743" y="970127"/>
            <a:chExt cx="1442738" cy="574228"/>
          </a:xfrm>
          <a:scene3d>
            <a:camera prst="orthographicFront"/>
            <a:lightRig rig="flat" dir="t"/>
          </a:scene3d>
        </p:grpSpPr>
        <p:sp>
          <p:nvSpPr>
            <p:cNvPr id="37" name="36 Rectángulo redondeado"/>
            <p:cNvSpPr/>
            <p:nvPr/>
          </p:nvSpPr>
          <p:spPr>
            <a:xfrm>
              <a:off x="19743" y="970127"/>
              <a:ext cx="1442738" cy="574228"/>
            </a:xfrm>
            <a:prstGeom prst="roundRect">
              <a:avLst>
                <a:gd name="adj" fmla="val 10000"/>
              </a:avLst>
            </a:prstGeom>
            <a:solidFill>
              <a:schemeClr val="accent1">
                <a:lumMod val="75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1">
              <a:schemeClr val="accent1">
                <a:shade val="80000"/>
                <a:hueOff val="0"/>
                <a:satOff val="0"/>
                <a:lumOff val="0"/>
                <a:alphaOff val="0"/>
              </a:schemeClr>
            </a:effectRef>
            <a:fontRef idx="minor">
              <a:schemeClr val="lt1"/>
            </a:fontRef>
          </p:style>
        </p:sp>
        <p:sp>
          <p:nvSpPr>
            <p:cNvPr id="38" name="37 Rectángulo"/>
            <p:cNvSpPr/>
            <p:nvPr/>
          </p:nvSpPr>
          <p:spPr>
            <a:xfrm>
              <a:off x="36562" y="986946"/>
              <a:ext cx="1409100" cy="54059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CO" sz="1000" b="1" kern="1200" dirty="0"/>
                <a:t>Decreto 1443 del 31 de Julio de 2014</a:t>
              </a:r>
            </a:p>
          </p:txBody>
        </p:sp>
      </p:grpSp>
      <p:grpSp>
        <p:nvGrpSpPr>
          <p:cNvPr id="39" name="38 Grupo"/>
          <p:cNvGrpSpPr/>
          <p:nvPr/>
        </p:nvGrpSpPr>
        <p:grpSpPr>
          <a:xfrm>
            <a:off x="195208" y="2780928"/>
            <a:ext cx="1346400" cy="1220370"/>
            <a:chOff x="19743" y="970127"/>
            <a:chExt cx="1442738" cy="574228"/>
          </a:xfrm>
          <a:solidFill>
            <a:schemeClr val="accent5">
              <a:lumMod val="50000"/>
            </a:schemeClr>
          </a:solidFill>
          <a:scene3d>
            <a:camera prst="orthographicFront"/>
            <a:lightRig rig="flat" dir="t"/>
          </a:scene3d>
        </p:grpSpPr>
        <p:sp>
          <p:nvSpPr>
            <p:cNvPr id="40" name="39 Rectángulo redondeado"/>
            <p:cNvSpPr/>
            <p:nvPr/>
          </p:nvSpPr>
          <p:spPr>
            <a:xfrm>
              <a:off x="19743" y="970127"/>
              <a:ext cx="1442738" cy="574228"/>
            </a:xfrm>
            <a:prstGeom prst="roundRect">
              <a:avLst>
                <a:gd name="adj" fmla="val 10000"/>
              </a:avLst>
            </a:prstGeom>
            <a:grpFill/>
            <a:sp3d prstMaterial="plastic">
              <a:bevelT w="120900" h="88900"/>
              <a:bevelB w="88900" h="31750" prst="angle"/>
            </a:sp3d>
          </p:spPr>
          <p:style>
            <a:lnRef idx="0">
              <a:schemeClr val="lt1">
                <a:hueOff val="0"/>
                <a:satOff val="0"/>
                <a:lumOff val="0"/>
                <a:alphaOff val="0"/>
              </a:schemeClr>
            </a:lnRef>
            <a:fillRef idx="3">
              <a:scrgbClr r="0" g="0" b="0"/>
            </a:fillRef>
            <a:effectRef idx="1">
              <a:schemeClr val="accent1">
                <a:shade val="80000"/>
                <a:hueOff val="0"/>
                <a:satOff val="0"/>
                <a:lumOff val="0"/>
                <a:alphaOff val="0"/>
              </a:schemeClr>
            </a:effectRef>
            <a:fontRef idx="minor">
              <a:schemeClr val="lt1"/>
            </a:fontRef>
          </p:style>
        </p:sp>
        <p:sp>
          <p:nvSpPr>
            <p:cNvPr id="41" name="40 Rectángulo"/>
            <p:cNvSpPr/>
            <p:nvPr/>
          </p:nvSpPr>
          <p:spPr>
            <a:xfrm>
              <a:off x="36562" y="986946"/>
              <a:ext cx="1409100" cy="54059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algn="ctr"/>
              <a:r>
                <a:rPr lang="es-CO" sz="1000" dirty="0"/>
                <a:t>Por el cual se dictan disposiciones para la implementación del Sistema de Gestión de la Seguridad y Salud en el Trabajo (SG-SST). </a:t>
              </a:r>
              <a:r>
                <a:rPr lang="es-CO" sz="1000" kern="1200" dirty="0"/>
                <a:t>.</a:t>
              </a:r>
            </a:p>
          </p:txBody>
        </p:sp>
      </p:grpSp>
      <p:grpSp>
        <p:nvGrpSpPr>
          <p:cNvPr id="42" name="41 Grupo"/>
          <p:cNvGrpSpPr/>
          <p:nvPr/>
        </p:nvGrpSpPr>
        <p:grpSpPr>
          <a:xfrm>
            <a:off x="3707904" y="4296592"/>
            <a:ext cx="1346400" cy="846000"/>
            <a:chOff x="19743" y="970127"/>
            <a:chExt cx="1442738" cy="574228"/>
          </a:xfrm>
          <a:solidFill>
            <a:schemeClr val="accent2"/>
          </a:solidFill>
          <a:scene3d>
            <a:camera prst="orthographicFront"/>
            <a:lightRig rig="flat" dir="t"/>
          </a:scene3d>
        </p:grpSpPr>
        <p:sp>
          <p:nvSpPr>
            <p:cNvPr id="43" name="42 Rectángulo redondeado"/>
            <p:cNvSpPr/>
            <p:nvPr/>
          </p:nvSpPr>
          <p:spPr>
            <a:xfrm>
              <a:off x="19743" y="970127"/>
              <a:ext cx="1442738" cy="574228"/>
            </a:xfrm>
            <a:prstGeom prst="roundRect">
              <a:avLst>
                <a:gd name="adj" fmla="val 10000"/>
              </a:avLst>
            </a:prstGeom>
            <a:grpFill/>
            <a:sp3d prstMaterial="plastic">
              <a:bevelT w="120900" h="88900"/>
              <a:bevelB w="88900" h="31750" prst="angle"/>
            </a:sp3d>
          </p:spPr>
          <p:style>
            <a:lnRef idx="0">
              <a:schemeClr val="lt1">
                <a:hueOff val="0"/>
                <a:satOff val="0"/>
                <a:lumOff val="0"/>
                <a:alphaOff val="0"/>
              </a:schemeClr>
            </a:lnRef>
            <a:fillRef idx="3">
              <a:scrgbClr r="0" g="0" b="0"/>
            </a:fillRef>
            <a:effectRef idx="1">
              <a:schemeClr val="accent1">
                <a:shade val="80000"/>
                <a:hueOff val="0"/>
                <a:satOff val="0"/>
                <a:lumOff val="0"/>
                <a:alphaOff val="0"/>
              </a:schemeClr>
            </a:effectRef>
            <a:fontRef idx="minor">
              <a:schemeClr val="lt1"/>
            </a:fontRef>
          </p:style>
        </p:sp>
        <p:sp>
          <p:nvSpPr>
            <p:cNvPr id="44" name="43 Rectángulo"/>
            <p:cNvSpPr/>
            <p:nvPr/>
          </p:nvSpPr>
          <p:spPr>
            <a:xfrm>
              <a:off x="36562" y="986946"/>
              <a:ext cx="1409100" cy="54059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CO" sz="1000" b="1" kern="1200" dirty="0"/>
                <a:t>Decreto 1072 del 26 de mayo de 2015 </a:t>
              </a:r>
            </a:p>
          </p:txBody>
        </p:sp>
      </p:grpSp>
      <p:grpSp>
        <p:nvGrpSpPr>
          <p:cNvPr id="45" name="44 Grupo"/>
          <p:cNvGrpSpPr/>
          <p:nvPr/>
        </p:nvGrpSpPr>
        <p:grpSpPr>
          <a:xfrm>
            <a:off x="3707904" y="5200817"/>
            <a:ext cx="1346400" cy="1220370"/>
            <a:chOff x="19743" y="970127"/>
            <a:chExt cx="1442738" cy="574228"/>
          </a:xfrm>
          <a:solidFill>
            <a:schemeClr val="accent5">
              <a:lumMod val="50000"/>
            </a:schemeClr>
          </a:solidFill>
          <a:scene3d>
            <a:camera prst="orthographicFront"/>
            <a:lightRig rig="flat" dir="t"/>
          </a:scene3d>
        </p:grpSpPr>
        <p:sp>
          <p:nvSpPr>
            <p:cNvPr id="46" name="45 Rectángulo redondeado"/>
            <p:cNvSpPr/>
            <p:nvPr/>
          </p:nvSpPr>
          <p:spPr>
            <a:xfrm>
              <a:off x="19743" y="970127"/>
              <a:ext cx="1442738" cy="574228"/>
            </a:xfrm>
            <a:prstGeom prst="roundRect">
              <a:avLst>
                <a:gd name="adj" fmla="val 10000"/>
              </a:avLst>
            </a:prstGeom>
            <a:grpFill/>
            <a:sp3d prstMaterial="plastic">
              <a:bevelT w="120900" h="88900"/>
              <a:bevelB w="88900" h="31750" prst="angle"/>
            </a:sp3d>
          </p:spPr>
          <p:style>
            <a:lnRef idx="0">
              <a:schemeClr val="lt1">
                <a:hueOff val="0"/>
                <a:satOff val="0"/>
                <a:lumOff val="0"/>
                <a:alphaOff val="0"/>
              </a:schemeClr>
            </a:lnRef>
            <a:fillRef idx="3">
              <a:scrgbClr r="0" g="0" b="0"/>
            </a:fillRef>
            <a:effectRef idx="1">
              <a:schemeClr val="accent1">
                <a:shade val="80000"/>
                <a:hueOff val="0"/>
                <a:satOff val="0"/>
                <a:lumOff val="0"/>
                <a:alphaOff val="0"/>
              </a:schemeClr>
            </a:effectRef>
            <a:fontRef idx="minor">
              <a:schemeClr val="lt1"/>
            </a:fontRef>
          </p:style>
        </p:sp>
        <p:sp>
          <p:nvSpPr>
            <p:cNvPr id="47" name="46 Rectángulo"/>
            <p:cNvSpPr/>
            <p:nvPr/>
          </p:nvSpPr>
          <p:spPr>
            <a:xfrm>
              <a:off x="36562" y="986946"/>
              <a:ext cx="1409100" cy="54059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CO" sz="1000" dirty="0"/>
                <a:t>Por medio del cual se expide el Decreto Único Reglamentario del Sector trabajo.</a:t>
              </a:r>
              <a:endParaRPr lang="es-CO" sz="1000" kern="1200" dirty="0"/>
            </a:p>
          </p:txBody>
        </p:sp>
      </p:grpSp>
      <p:cxnSp>
        <p:nvCxnSpPr>
          <p:cNvPr id="3" name="2 Conector angular"/>
          <p:cNvCxnSpPr>
            <a:stCxn id="40" idx="2"/>
            <a:endCxn id="44" idx="1"/>
          </p:cNvCxnSpPr>
          <p:nvPr/>
        </p:nvCxnSpPr>
        <p:spPr>
          <a:xfrm rot="16200000" flipH="1">
            <a:off x="1936857" y="2932849"/>
            <a:ext cx="718294" cy="2855192"/>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8" name="7 Conector angular"/>
          <p:cNvCxnSpPr>
            <a:endCxn id="44" idx="3"/>
          </p:cNvCxnSpPr>
          <p:nvPr/>
        </p:nvCxnSpPr>
        <p:spPr>
          <a:xfrm rot="10800000" flipV="1">
            <a:off x="5038608" y="4076444"/>
            <a:ext cx="1759624" cy="643148"/>
          </a:xfrm>
          <a:prstGeom prst="bentConnector3">
            <a:avLst>
              <a:gd name="adj1" fmla="val -728"/>
            </a:avLst>
          </a:prstGeom>
          <a:ln>
            <a:tailEnd type="arrow"/>
          </a:ln>
        </p:spPr>
        <p:style>
          <a:lnRef idx="2">
            <a:schemeClr val="dk1"/>
          </a:lnRef>
          <a:fillRef idx="0">
            <a:schemeClr val="dk1"/>
          </a:fillRef>
          <a:effectRef idx="1">
            <a:schemeClr val="dk1"/>
          </a:effectRef>
          <a:fontRef idx="minor">
            <a:schemeClr val="tx1"/>
          </a:fontRef>
        </p:style>
      </p:cxnSp>
      <p:cxnSp>
        <p:nvCxnSpPr>
          <p:cNvPr id="53" name="52 Conector angular"/>
          <p:cNvCxnSpPr>
            <a:stCxn id="28" idx="2"/>
          </p:cNvCxnSpPr>
          <p:nvPr/>
        </p:nvCxnSpPr>
        <p:spPr>
          <a:xfrm rot="5400000">
            <a:off x="6358286" y="2772463"/>
            <a:ext cx="643148" cy="3251111"/>
          </a:xfrm>
          <a:prstGeom prst="bentConnector2">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99746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57"/>
          <p:cNvSpPr/>
          <p:nvPr/>
        </p:nvSpPr>
        <p:spPr>
          <a:xfrm>
            <a:off x="645028" y="1844824"/>
            <a:ext cx="7930615" cy="280076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just"/>
            <a:r>
              <a:rPr lang="es-CO" sz="2200" dirty="0"/>
              <a:t>El presente decreto tiene por objeto definir las directrices de obligatorio cumplimiento para implementar el Sistema de -SG-SST, que deben ser aplicadas por todos los empleadores públicos y privados, los contratantes de personal bajo modalidad de contrato civil, comercial o administrativo, las organizaciones de economía solidaria y del sector cooperativo, las empresas de servicios temporales y tener cobertura sobre los trabajadores dependientes, contratistas, trabajadores cooperados y los trabajadores en misión. </a:t>
            </a:r>
          </a:p>
        </p:txBody>
      </p:sp>
      <p:pic>
        <p:nvPicPr>
          <p:cNvPr id="58" name="Mintrabajo-word.png"/>
          <p:cNvPicPr/>
          <p:nvPr/>
        </p:nvPicPr>
        <p:blipFill>
          <a:blip r:embed="rId2">
            <a:extLst/>
          </a:blip>
          <a:stretch>
            <a:fillRect/>
          </a:stretch>
        </p:blipFill>
        <p:spPr>
          <a:xfrm>
            <a:off x="6137878" y="6078543"/>
            <a:ext cx="2925923" cy="685289"/>
          </a:xfrm>
          <a:prstGeom prst="rect">
            <a:avLst/>
          </a:prstGeom>
          <a:ln w="12700">
            <a:miter lim="400000"/>
          </a:ln>
        </p:spPr>
      </p:pic>
      <p:sp>
        <p:nvSpPr>
          <p:cNvPr id="59" name="Shape 59"/>
          <p:cNvSpPr/>
          <p:nvPr/>
        </p:nvSpPr>
        <p:spPr>
          <a:xfrm>
            <a:off x="1165515" y="779306"/>
            <a:ext cx="6889642" cy="631728"/>
          </a:xfrm>
          <a:prstGeom prst="rect">
            <a:avLst/>
          </a:prstGeom>
          <a:solidFill>
            <a:srgbClr val="353588"/>
          </a:solidFill>
          <a:ln w="12700">
            <a:miter lim="400000"/>
          </a:ln>
          <a:effectLst>
            <a:outerShdw blurRad="38100" dir="5400000" rotWithShape="0">
              <a:srgbClr val="9A403E">
                <a:alpha val="35000"/>
              </a:srgbClr>
            </a:outerShdw>
          </a:effectLst>
        </p:spPr>
        <p:txBody>
          <a:bodyPr lIns="0" tIns="0" rIns="0" bIns="0" anchor="ctr"/>
          <a:lstStyle/>
          <a:p>
            <a:pPr lvl="1" algn="r">
              <a:defRPr sz="4500" b="1">
                <a:solidFill>
                  <a:srgbClr val="FFFFFF"/>
                </a:solidFill>
                <a:latin typeface="Verdana"/>
                <a:ea typeface="Verdana"/>
                <a:cs typeface="Verdana"/>
                <a:sym typeface="Verdana"/>
              </a:defRPr>
            </a:pPr>
            <a:endParaRPr dirty="0"/>
          </a:p>
        </p:txBody>
      </p:sp>
      <p:sp>
        <p:nvSpPr>
          <p:cNvPr id="60" name="Shape 60"/>
          <p:cNvSpPr/>
          <p:nvPr/>
        </p:nvSpPr>
        <p:spPr>
          <a:xfrm>
            <a:off x="1547664" y="925893"/>
            <a:ext cx="5881530" cy="33855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1" algn="ctr"/>
            <a:r>
              <a:rPr lang="es-CO" sz="2200" b="1" i="1" dirty="0">
                <a:solidFill>
                  <a:schemeClr val="bg1"/>
                </a:solidFill>
              </a:rPr>
              <a:t>Art. 2.2.4.6.1 Objeto </a:t>
            </a:r>
            <a:r>
              <a:rPr lang="es-CO" sz="2200" b="1" dirty="0">
                <a:solidFill>
                  <a:schemeClr val="bg1"/>
                </a:solidFill>
              </a:rPr>
              <a:t>y </a:t>
            </a:r>
            <a:r>
              <a:rPr lang="es-CO" sz="2200" b="1" i="1" dirty="0">
                <a:solidFill>
                  <a:schemeClr val="bg1"/>
                </a:solidFill>
              </a:rPr>
              <a:t>Campo de Aplicación</a:t>
            </a:r>
            <a:endParaRPr sz="2200" b="1" dirty="0">
              <a:solidFill>
                <a:schemeClr val="bg1"/>
              </a:solidFill>
              <a:latin typeface="Verdana"/>
              <a:ea typeface="Verdana"/>
              <a:cs typeface="Verdana"/>
              <a:sym typeface="Verdana"/>
            </a:endParaRPr>
          </a:p>
        </p:txBody>
      </p:sp>
      <p:sp>
        <p:nvSpPr>
          <p:cNvPr id="6" name="Shape 57"/>
          <p:cNvSpPr/>
          <p:nvPr/>
        </p:nvSpPr>
        <p:spPr>
          <a:xfrm>
            <a:off x="645028" y="4772459"/>
            <a:ext cx="7930615" cy="120032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457200" indent="-457200" algn="ctr">
              <a:buFont typeface="+mj-lt"/>
              <a:buAutoNum type="arabicPeriod"/>
            </a:pPr>
            <a:r>
              <a:rPr lang="es-CO"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Prevenir lesiones y enfermedades laborales </a:t>
            </a:r>
          </a:p>
          <a:p>
            <a:pPr marL="457200" indent="-457200" algn="ctr">
              <a:buFont typeface="+mj-lt"/>
              <a:buAutoNum type="arabicPeriod"/>
            </a:pPr>
            <a:endParaRPr lang="es-CO"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marL="457200" indent="-457200" algn="ctr">
              <a:buFont typeface="+mj-lt"/>
              <a:buAutoNum type="arabicPeriod"/>
            </a:pPr>
            <a:r>
              <a:rPr lang="es-CO"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Promover y proteger la salud de los trabajadores </a:t>
            </a:r>
          </a:p>
        </p:txBody>
      </p:sp>
    </p:spTree>
    <p:extLst>
      <p:ext uri="{BB962C8B-B14F-4D97-AF65-F5344CB8AC3E}">
        <p14:creationId xmlns:p14="http://schemas.microsoft.com/office/powerpoint/2010/main" val="364181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Mintrabajo-word.png"/>
          <p:cNvPicPr/>
          <p:nvPr/>
        </p:nvPicPr>
        <p:blipFill>
          <a:blip r:embed="rId3">
            <a:extLst/>
          </a:blip>
          <a:stretch>
            <a:fillRect/>
          </a:stretch>
        </p:blipFill>
        <p:spPr>
          <a:xfrm>
            <a:off x="6137878" y="6078543"/>
            <a:ext cx="2925923" cy="685289"/>
          </a:xfrm>
          <a:prstGeom prst="rect">
            <a:avLst/>
          </a:prstGeom>
          <a:ln w="12700">
            <a:miter lim="400000"/>
          </a:ln>
        </p:spPr>
      </p:pic>
      <p:sp>
        <p:nvSpPr>
          <p:cNvPr id="50" name="Shape 50"/>
          <p:cNvSpPr/>
          <p:nvPr/>
        </p:nvSpPr>
        <p:spPr>
          <a:xfrm>
            <a:off x="177229" y="2583738"/>
            <a:ext cx="8884289" cy="1410097"/>
          </a:xfrm>
          <a:prstGeom prst="rect">
            <a:avLst/>
          </a:prstGeom>
          <a:solidFill>
            <a:srgbClr val="353588"/>
          </a:solidFill>
          <a:ln w="12700">
            <a:miter lim="400000"/>
          </a:ln>
          <a:effectLst>
            <a:outerShdw blurRad="38100" dir="5400000" rotWithShape="0">
              <a:srgbClr val="9A403E">
                <a:alpha val="35000"/>
              </a:srgbClr>
            </a:outerShdw>
          </a:effectLst>
        </p:spPr>
        <p:txBody>
          <a:bodyPr lIns="0" tIns="0" rIns="0" bIns="0" anchor="ctr"/>
          <a:lstStyle/>
          <a:p>
            <a:pPr lvl="1" algn="r">
              <a:defRPr sz="4500" b="1">
                <a:solidFill>
                  <a:srgbClr val="FFFFFF"/>
                </a:solidFill>
                <a:latin typeface="Verdana"/>
                <a:ea typeface="Verdana"/>
                <a:cs typeface="Verdana"/>
                <a:sym typeface="Verdana"/>
              </a:defRPr>
            </a:pPr>
            <a:endParaRPr/>
          </a:p>
        </p:txBody>
      </p:sp>
      <p:sp>
        <p:nvSpPr>
          <p:cNvPr id="51" name="Shape 51"/>
          <p:cNvSpPr/>
          <p:nvPr/>
        </p:nvSpPr>
        <p:spPr>
          <a:xfrm>
            <a:off x="179512" y="2596290"/>
            <a:ext cx="8604956" cy="147732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1" algn="ctr"/>
            <a:endParaRPr lang="es-CO" sz="2400" b="1" dirty="0">
              <a:solidFill>
                <a:srgbClr val="FFFFFF"/>
              </a:solidFill>
              <a:latin typeface="Verdana"/>
              <a:ea typeface="Verdana"/>
              <a:cs typeface="Verdana"/>
              <a:sym typeface="Verdana"/>
            </a:endParaRPr>
          </a:p>
          <a:p>
            <a:pPr lvl="1" algn="ctr"/>
            <a:r>
              <a:rPr lang="es-CO" sz="2400" b="1" dirty="0">
                <a:solidFill>
                  <a:srgbClr val="FFFFFF"/>
                </a:solidFill>
                <a:latin typeface="Verdana"/>
                <a:ea typeface="Verdana"/>
                <a:cs typeface="Verdana"/>
                <a:sym typeface="Verdana"/>
              </a:rPr>
              <a:t>SISTEMA GENERAL DE RIESGOS LABORALES </a:t>
            </a:r>
          </a:p>
          <a:p>
            <a:pPr lvl="1" algn="ctr"/>
            <a:endParaRPr lang="es-CO" sz="2400" b="1" dirty="0">
              <a:solidFill>
                <a:srgbClr val="FFFFFF"/>
              </a:solidFill>
              <a:latin typeface="Verdana"/>
              <a:ea typeface="Verdana"/>
              <a:cs typeface="Verdana"/>
              <a:sym typeface="Verdana"/>
            </a:endParaRPr>
          </a:p>
          <a:p>
            <a:pPr lvl="1" algn="ctr"/>
            <a:endParaRPr lang="es-CO" sz="2400" b="1" dirty="0">
              <a:solidFill>
                <a:srgbClr val="FFFFFF"/>
              </a:solidFill>
              <a:latin typeface="Verdana"/>
              <a:ea typeface="Verdana"/>
              <a:cs typeface="Verdana"/>
              <a:sym typeface="Verdana"/>
            </a:endParaRPr>
          </a:p>
        </p:txBody>
      </p:sp>
      <p:sp>
        <p:nvSpPr>
          <p:cNvPr id="3" name="2 Subtítulo"/>
          <p:cNvSpPr>
            <a:spLocks noGrp="1"/>
          </p:cNvSpPr>
          <p:nvPr>
            <p:ph type="subTitle" idx="1"/>
          </p:nvPr>
        </p:nvSpPr>
        <p:spPr>
          <a:xfrm>
            <a:off x="2483768" y="4797152"/>
            <a:ext cx="6300700" cy="792088"/>
          </a:xfrm>
        </p:spPr>
        <p:txBody>
          <a:bodyPr>
            <a:noAutofit/>
          </a:bodyPr>
          <a:lstStyle/>
          <a:p>
            <a:r>
              <a:rPr lang="es-CO" sz="2400" dirty="0"/>
              <a:t>      </a:t>
            </a:r>
            <a:r>
              <a:rPr lang="es-CO" sz="2400" b="1" dirty="0">
                <a:solidFill>
                  <a:srgbClr val="002060"/>
                </a:solidFill>
                <a:latin typeface="Verdana" panose="020B0604030504040204" pitchFamily="34" charset="0"/>
                <a:ea typeface="Verdana" panose="020B0604030504040204" pitchFamily="34" charset="0"/>
                <a:cs typeface="Verdana" panose="020B0604030504040204" pitchFamily="34" charset="0"/>
              </a:rPr>
              <a:t>Dirección de Riesgos Laborales</a:t>
            </a:r>
          </a:p>
          <a:p>
            <a:r>
              <a:rPr lang="es-CO" sz="2400" b="1" dirty="0">
                <a:solidFill>
                  <a:srgbClr val="002060"/>
                </a:solidFill>
                <a:latin typeface="Verdana" panose="020B0604030504040204" pitchFamily="34" charset="0"/>
                <a:ea typeface="Verdana" panose="020B0604030504040204" pitchFamily="34" charset="0"/>
                <a:cs typeface="Verdana" panose="020B0604030504040204" pitchFamily="34" charset="0"/>
              </a:rPr>
              <a:t>Ministerio del Trabajo de Colombia</a:t>
            </a:r>
          </a:p>
        </p:txBody>
      </p:sp>
    </p:spTree>
    <p:extLst>
      <p:ext uri="{BB962C8B-B14F-4D97-AF65-F5344CB8AC3E}">
        <p14:creationId xmlns:p14="http://schemas.microsoft.com/office/powerpoint/2010/main" val="325763597"/>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2576" y="476672"/>
            <a:ext cx="10513168" cy="432048"/>
          </a:xfrm>
        </p:spPr>
        <p:txBody>
          <a:bodyPr>
            <a:noAutofit/>
          </a:bodyPr>
          <a:lstStyle/>
          <a:p>
            <a:pPr>
              <a:lnSpc>
                <a:spcPct val="100000"/>
              </a:lnSpc>
            </a:pPr>
            <a:r>
              <a:rPr lang="es-CO" sz="2000" dirty="0">
                <a:latin typeface="Verdana" panose="020B0604030504040204" pitchFamily="34" charset="0"/>
                <a:ea typeface="Verdana" panose="020B0604030504040204" pitchFamily="34" charset="0"/>
                <a:cs typeface="Verdana" panose="020B0604030504040204" pitchFamily="34" charset="0"/>
              </a:rPr>
              <a:t>ACCIDENTALIDAD Y MORTALIDAD LABORAL NACIONAL</a:t>
            </a:r>
            <a:br>
              <a:rPr lang="es-CO" sz="2000" dirty="0">
                <a:latin typeface="Verdana" panose="020B0604030504040204" pitchFamily="34" charset="0"/>
                <a:ea typeface="Verdana" panose="020B0604030504040204" pitchFamily="34" charset="0"/>
                <a:cs typeface="Verdana" panose="020B0604030504040204" pitchFamily="34" charset="0"/>
              </a:rPr>
            </a:br>
            <a:r>
              <a:rPr lang="es-CO" sz="2000" dirty="0">
                <a:latin typeface="Verdana" panose="020B0604030504040204" pitchFamily="34" charset="0"/>
                <a:ea typeface="Verdana" panose="020B0604030504040204" pitchFamily="34" charset="0"/>
                <a:cs typeface="Verdana" panose="020B0604030504040204" pitchFamily="34" charset="0"/>
              </a:rPr>
              <a:t> 2011-2014 Vs MAYO 2015</a:t>
            </a:r>
          </a:p>
        </p:txBody>
      </p:sp>
      <p:graphicFrame>
        <p:nvGraphicFramePr>
          <p:cNvPr id="15" name="Tabla 14"/>
          <p:cNvGraphicFramePr>
            <a:graphicFrameLocks noGrp="1"/>
          </p:cNvGraphicFramePr>
          <p:nvPr>
            <p:extLst>
              <p:ext uri="{D42A27DB-BD31-4B8C-83A1-F6EECF244321}">
                <p14:modId xmlns:p14="http://schemas.microsoft.com/office/powerpoint/2010/main" val="2889037282"/>
              </p:ext>
            </p:extLst>
          </p:nvPr>
        </p:nvGraphicFramePr>
        <p:xfrm>
          <a:off x="2" y="1196752"/>
          <a:ext cx="9144000" cy="1386840"/>
        </p:xfrm>
        <a:graphic>
          <a:graphicData uri="http://schemas.openxmlformats.org/drawingml/2006/table">
            <a:tbl>
              <a:tblPr firstRow="1" bandRow="1">
                <a:tableStyleId>{5940675A-B579-460E-94D1-54222C63F5DA}</a:tableStyleId>
              </a:tblPr>
              <a:tblGrid>
                <a:gridCol w="2411758">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1247802">
                  <a:extLst>
                    <a:ext uri="{9D8B030D-6E8A-4147-A177-3AD203B41FA5}">
                      <a16:colId xmlns:a16="http://schemas.microsoft.com/office/drawing/2014/main" val="20004"/>
                    </a:ext>
                  </a:extLst>
                </a:gridCol>
                <a:gridCol w="1524000">
                  <a:extLst>
                    <a:ext uri="{9D8B030D-6E8A-4147-A177-3AD203B41FA5}">
                      <a16:colId xmlns:a16="http://schemas.microsoft.com/office/drawing/2014/main" val="20005"/>
                    </a:ext>
                  </a:extLst>
                </a:gridCol>
              </a:tblGrid>
              <a:tr h="122312">
                <a:tc>
                  <a:txBody>
                    <a:bodyPr/>
                    <a:lstStyle/>
                    <a:p>
                      <a:pPr algn="ctr"/>
                      <a:r>
                        <a:rPr lang="es-CO" dirty="0">
                          <a:solidFill>
                            <a:schemeClr val="bg1"/>
                          </a:solidFill>
                        </a:rPr>
                        <a:t> NUMERO</a:t>
                      </a:r>
                    </a:p>
                  </a:txBody>
                  <a:tcPr>
                    <a:solidFill>
                      <a:srgbClr val="353588"/>
                    </a:solidFill>
                  </a:tcPr>
                </a:tc>
                <a:tc>
                  <a:txBody>
                    <a:bodyPr/>
                    <a:lstStyle/>
                    <a:p>
                      <a:pPr algn="ctr"/>
                      <a:r>
                        <a:rPr lang="es-CO" b="1" dirty="0">
                          <a:solidFill>
                            <a:schemeClr val="bg1"/>
                          </a:solidFill>
                        </a:rPr>
                        <a:t>2011</a:t>
                      </a:r>
                    </a:p>
                  </a:txBody>
                  <a:tcPr>
                    <a:solidFill>
                      <a:srgbClr val="353588"/>
                    </a:solidFill>
                  </a:tcPr>
                </a:tc>
                <a:tc>
                  <a:txBody>
                    <a:bodyPr/>
                    <a:lstStyle/>
                    <a:p>
                      <a:pPr algn="ctr"/>
                      <a:r>
                        <a:rPr lang="es-CO" b="1" dirty="0">
                          <a:solidFill>
                            <a:schemeClr val="bg1"/>
                          </a:solidFill>
                        </a:rPr>
                        <a:t>2012</a:t>
                      </a:r>
                    </a:p>
                  </a:txBody>
                  <a:tcPr>
                    <a:solidFill>
                      <a:srgbClr val="353588"/>
                    </a:solidFill>
                  </a:tcPr>
                </a:tc>
                <a:tc>
                  <a:txBody>
                    <a:bodyPr/>
                    <a:lstStyle/>
                    <a:p>
                      <a:pPr algn="ctr"/>
                      <a:r>
                        <a:rPr lang="es-CO" b="1" dirty="0">
                          <a:solidFill>
                            <a:schemeClr val="bg1"/>
                          </a:solidFill>
                        </a:rPr>
                        <a:t>2013</a:t>
                      </a:r>
                    </a:p>
                  </a:txBody>
                  <a:tcPr>
                    <a:solidFill>
                      <a:srgbClr val="353588"/>
                    </a:solidFill>
                  </a:tcPr>
                </a:tc>
                <a:tc>
                  <a:txBody>
                    <a:bodyPr/>
                    <a:lstStyle/>
                    <a:p>
                      <a:pPr algn="ctr"/>
                      <a:r>
                        <a:rPr lang="es-CO" b="1" dirty="0">
                          <a:solidFill>
                            <a:schemeClr val="bg1"/>
                          </a:solidFill>
                        </a:rPr>
                        <a:t>2014</a:t>
                      </a:r>
                    </a:p>
                  </a:txBody>
                  <a:tcPr>
                    <a:solidFill>
                      <a:srgbClr val="353588"/>
                    </a:solidFill>
                  </a:tcPr>
                </a:tc>
                <a:tc>
                  <a:txBody>
                    <a:bodyPr/>
                    <a:lstStyle/>
                    <a:p>
                      <a:pPr algn="ctr"/>
                      <a:r>
                        <a:rPr lang="es-CO" b="1" dirty="0">
                          <a:solidFill>
                            <a:schemeClr val="bg1"/>
                          </a:solidFill>
                        </a:rPr>
                        <a:t>MAYO 2015</a:t>
                      </a:r>
                    </a:p>
                  </a:txBody>
                  <a:tcPr>
                    <a:solidFill>
                      <a:srgbClr val="353588"/>
                    </a:solidFill>
                  </a:tcPr>
                </a:tc>
                <a:extLst>
                  <a:ext uri="{0D108BD9-81ED-4DB2-BD59-A6C34878D82A}">
                    <a16:rowId xmlns:a16="http://schemas.microsoft.com/office/drawing/2014/main" val="10000"/>
                  </a:ext>
                </a:extLst>
              </a:tr>
              <a:tr h="370840">
                <a:tc>
                  <a:txBody>
                    <a:bodyPr/>
                    <a:lstStyle/>
                    <a:p>
                      <a:r>
                        <a:rPr lang="es-CO" dirty="0"/>
                        <a:t>AFILIADOS</a:t>
                      </a:r>
                    </a:p>
                  </a:txBody>
                  <a:tcPr/>
                </a:tc>
                <a:tc>
                  <a:txBody>
                    <a:bodyPr/>
                    <a:lstStyle/>
                    <a:p>
                      <a:pPr algn="ctr"/>
                      <a:r>
                        <a:rPr lang="es-CO" dirty="0"/>
                        <a:t>7.498.418</a:t>
                      </a:r>
                    </a:p>
                  </a:txBody>
                  <a:tcPr/>
                </a:tc>
                <a:tc>
                  <a:txBody>
                    <a:bodyPr/>
                    <a:lstStyle/>
                    <a:p>
                      <a:pPr algn="ctr"/>
                      <a:r>
                        <a:rPr lang="es-CO" dirty="0"/>
                        <a:t>8.430.719</a:t>
                      </a:r>
                    </a:p>
                  </a:txBody>
                  <a:tcPr/>
                </a:tc>
                <a:tc>
                  <a:txBody>
                    <a:bodyPr/>
                    <a:lstStyle/>
                    <a:p>
                      <a:pPr algn="ctr"/>
                      <a:r>
                        <a:rPr lang="es-CO" dirty="0"/>
                        <a:t>8.475.473</a:t>
                      </a:r>
                    </a:p>
                  </a:txBody>
                  <a:tcPr/>
                </a:tc>
                <a:tc>
                  <a:txBody>
                    <a:bodyPr/>
                    <a:lstStyle/>
                    <a:p>
                      <a:pPr algn="ctr"/>
                      <a:r>
                        <a:rPr lang="es-CO" dirty="0">
                          <a:solidFill>
                            <a:srgbClr val="FF0000"/>
                          </a:solidFill>
                        </a:rPr>
                        <a:t>8.943.090</a:t>
                      </a:r>
                    </a:p>
                  </a:txBody>
                  <a:tcPr>
                    <a:solidFill>
                      <a:schemeClr val="accent2">
                        <a:lumMod val="40000"/>
                        <a:lumOff val="60000"/>
                      </a:schemeClr>
                    </a:solidFill>
                  </a:tcPr>
                </a:tc>
                <a:tc>
                  <a:txBody>
                    <a:bodyPr/>
                    <a:lstStyle/>
                    <a:p>
                      <a:pPr algn="ctr"/>
                      <a:r>
                        <a:rPr lang="es-CO" dirty="0">
                          <a:solidFill>
                            <a:srgbClr val="FF0000"/>
                          </a:solidFill>
                        </a:rPr>
                        <a:t>   9.288.829</a:t>
                      </a:r>
                    </a:p>
                  </a:txBody>
                  <a:tcPr>
                    <a:solidFill>
                      <a:schemeClr val="accent2">
                        <a:lumMod val="40000"/>
                        <a:lumOff val="60000"/>
                      </a:schemeClr>
                    </a:solidFill>
                  </a:tcPr>
                </a:tc>
                <a:extLst>
                  <a:ext uri="{0D108BD9-81ED-4DB2-BD59-A6C34878D82A}">
                    <a16:rowId xmlns:a16="http://schemas.microsoft.com/office/drawing/2014/main" val="10001"/>
                  </a:ext>
                </a:extLst>
              </a:tr>
              <a:tr h="370840">
                <a:tc>
                  <a:txBody>
                    <a:bodyPr/>
                    <a:lstStyle/>
                    <a:p>
                      <a:r>
                        <a:rPr lang="es-CO" dirty="0"/>
                        <a:t>ACCIDENTALIDAD </a:t>
                      </a:r>
                    </a:p>
                  </a:txBody>
                  <a:tcPr/>
                </a:tc>
                <a:tc>
                  <a:txBody>
                    <a:bodyPr/>
                    <a:lstStyle/>
                    <a:p>
                      <a:pPr algn="ctr"/>
                      <a:r>
                        <a:rPr lang="es-CO" dirty="0"/>
                        <a:t>543.289</a:t>
                      </a:r>
                    </a:p>
                  </a:txBody>
                  <a:tcPr/>
                </a:tc>
                <a:tc>
                  <a:txBody>
                    <a:bodyPr/>
                    <a:lstStyle/>
                    <a:p>
                      <a:pPr algn="ctr"/>
                      <a:r>
                        <a:rPr lang="es-CO" dirty="0"/>
                        <a:t>609.881</a:t>
                      </a:r>
                    </a:p>
                  </a:txBody>
                  <a:tcPr/>
                </a:tc>
                <a:tc>
                  <a:txBody>
                    <a:bodyPr/>
                    <a:lstStyle/>
                    <a:p>
                      <a:pPr algn="ctr"/>
                      <a:r>
                        <a:rPr lang="es-CO" dirty="0"/>
                        <a:t>543.079</a:t>
                      </a:r>
                    </a:p>
                  </a:txBody>
                  <a:tcPr/>
                </a:tc>
                <a:tc>
                  <a:txBody>
                    <a:bodyPr/>
                    <a:lstStyle/>
                    <a:p>
                      <a:pPr algn="ctr"/>
                      <a:r>
                        <a:rPr lang="es-CO" dirty="0">
                          <a:solidFill>
                            <a:srgbClr val="FF0000"/>
                          </a:solidFill>
                        </a:rPr>
                        <a:t>691.136</a:t>
                      </a:r>
                    </a:p>
                  </a:txBody>
                  <a:tcPr>
                    <a:solidFill>
                      <a:schemeClr val="accent2">
                        <a:lumMod val="40000"/>
                        <a:lumOff val="60000"/>
                      </a:schemeClr>
                    </a:solidFill>
                  </a:tcPr>
                </a:tc>
                <a:tc>
                  <a:txBody>
                    <a:bodyPr/>
                    <a:lstStyle/>
                    <a:p>
                      <a:pPr algn="ctr"/>
                      <a:r>
                        <a:rPr lang="es-CO" dirty="0">
                          <a:solidFill>
                            <a:srgbClr val="FF0000"/>
                          </a:solidFill>
                        </a:rPr>
                        <a:t>285.689</a:t>
                      </a:r>
                    </a:p>
                  </a:txBody>
                  <a:tcPr>
                    <a:solidFill>
                      <a:schemeClr val="accent2">
                        <a:lumMod val="40000"/>
                        <a:lumOff val="60000"/>
                      </a:schemeClr>
                    </a:solidFill>
                  </a:tcPr>
                </a:tc>
                <a:extLst>
                  <a:ext uri="{0D108BD9-81ED-4DB2-BD59-A6C34878D82A}">
                    <a16:rowId xmlns:a16="http://schemas.microsoft.com/office/drawing/2014/main" val="10002"/>
                  </a:ext>
                </a:extLst>
              </a:tr>
              <a:tr h="370840">
                <a:tc>
                  <a:txBody>
                    <a:bodyPr/>
                    <a:lstStyle/>
                    <a:p>
                      <a:r>
                        <a:rPr lang="es-CO" dirty="0"/>
                        <a:t>MORTALIDAD </a:t>
                      </a:r>
                    </a:p>
                  </a:txBody>
                  <a:tcPr/>
                </a:tc>
                <a:tc>
                  <a:txBody>
                    <a:bodyPr/>
                    <a:lstStyle/>
                    <a:p>
                      <a:pPr algn="ctr"/>
                      <a:r>
                        <a:rPr lang="es-CO" dirty="0"/>
                        <a:t>375</a:t>
                      </a:r>
                    </a:p>
                  </a:txBody>
                  <a:tcPr/>
                </a:tc>
                <a:tc>
                  <a:txBody>
                    <a:bodyPr/>
                    <a:lstStyle/>
                    <a:p>
                      <a:pPr algn="ctr"/>
                      <a:r>
                        <a:rPr lang="es-CO" dirty="0"/>
                        <a:t>528</a:t>
                      </a:r>
                    </a:p>
                  </a:txBody>
                  <a:tcPr/>
                </a:tc>
                <a:tc>
                  <a:txBody>
                    <a:bodyPr/>
                    <a:lstStyle/>
                    <a:p>
                      <a:pPr algn="ctr"/>
                      <a:r>
                        <a:rPr lang="es-CO" dirty="0"/>
                        <a:t>755</a:t>
                      </a:r>
                    </a:p>
                  </a:txBody>
                  <a:tcPr/>
                </a:tc>
                <a:tc>
                  <a:txBody>
                    <a:bodyPr/>
                    <a:lstStyle/>
                    <a:p>
                      <a:pPr algn="ctr"/>
                      <a:r>
                        <a:rPr lang="es-CO" dirty="0">
                          <a:solidFill>
                            <a:srgbClr val="FF0000"/>
                          </a:solidFill>
                        </a:rPr>
                        <a:t>540</a:t>
                      </a:r>
                    </a:p>
                  </a:txBody>
                  <a:tcPr>
                    <a:solidFill>
                      <a:schemeClr val="accent2">
                        <a:lumMod val="40000"/>
                        <a:lumOff val="60000"/>
                      </a:schemeClr>
                    </a:solidFill>
                  </a:tcPr>
                </a:tc>
                <a:tc>
                  <a:txBody>
                    <a:bodyPr/>
                    <a:lstStyle/>
                    <a:p>
                      <a:pPr algn="ctr"/>
                      <a:r>
                        <a:rPr lang="es-CO" dirty="0">
                          <a:solidFill>
                            <a:srgbClr val="FF0000"/>
                          </a:solidFill>
                        </a:rPr>
                        <a:t>234</a:t>
                      </a:r>
                    </a:p>
                  </a:txBody>
                  <a:tcPr>
                    <a:solidFill>
                      <a:schemeClr val="accent2">
                        <a:lumMod val="40000"/>
                        <a:lumOff val="60000"/>
                      </a:schemeClr>
                    </a:solidFill>
                  </a:tcPr>
                </a:tc>
                <a:extLst>
                  <a:ext uri="{0D108BD9-81ED-4DB2-BD59-A6C34878D82A}">
                    <a16:rowId xmlns:a16="http://schemas.microsoft.com/office/drawing/2014/main" val="10003"/>
                  </a:ext>
                </a:extLst>
              </a:tr>
            </a:tbl>
          </a:graphicData>
        </a:graphic>
      </p:graphicFrame>
      <p:sp>
        <p:nvSpPr>
          <p:cNvPr id="18" name="Título 1"/>
          <p:cNvSpPr txBox="1">
            <a:spLocks/>
          </p:cNvSpPr>
          <p:nvPr/>
        </p:nvSpPr>
        <p:spPr>
          <a:xfrm>
            <a:off x="0" y="3212976"/>
            <a:ext cx="8928992" cy="432048"/>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es-CO" sz="1800" dirty="0">
                <a:solidFill>
                  <a:schemeClr val="tx1"/>
                </a:solidFill>
                <a:latin typeface="Verdana" panose="020B0604030504040204" pitchFamily="34" charset="0"/>
                <a:ea typeface="Verdana" panose="020B0604030504040204" pitchFamily="34" charset="0"/>
                <a:cs typeface="Verdana" panose="020B0604030504040204" pitchFamily="34" charset="0"/>
              </a:rPr>
              <a:t>ACCIDENTALIDAD Y MORTALIDAD LABORAL RISARALDA 2014 Vs JUNIO 2015</a:t>
            </a:r>
          </a:p>
        </p:txBody>
      </p:sp>
      <p:graphicFrame>
        <p:nvGraphicFramePr>
          <p:cNvPr id="19" name="Tabla 18"/>
          <p:cNvGraphicFramePr>
            <a:graphicFrameLocks noGrp="1"/>
          </p:cNvGraphicFramePr>
          <p:nvPr>
            <p:extLst>
              <p:ext uri="{D42A27DB-BD31-4B8C-83A1-F6EECF244321}">
                <p14:modId xmlns:p14="http://schemas.microsoft.com/office/powerpoint/2010/main" val="847745302"/>
              </p:ext>
            </p:extLst>
          </p:nvPr>
        </p:nvGraphicFramePr>
        <p:xfrm>
          <a:off x="827583" y="3933056"/>
          <a:ext cx="7272810" cy="1483360"/>
        </p:xfrm>
        <a:graphic>
          <a:graphicData uri="http://schemas.openxmlformats.org/drawingml/2006/table">
            <a:tbl>
              <a:tblPr firstRow="1" bandRow="1">
                <a:tableStyleId>{5940675A-B579-460E-94D1-54222C63F5DA}</a:tableStyleId>
              </a:tblPr>
              <a:tblGrid>
                <a:gridCol w="2424270">
                  <a:extLst>
                    <a:ext uri="{9D8B030D-6E8A-4147-A177-3AD203B41FA5}">
                      <a16:colId xmlns:a16="http://schemas.microsoft.com/office/drawing/2014/main" val="20000"/>
                    </a:ext>
                  </a:extLst>
                </a:gridCol>
                <a:gridCol w="2424270">
                  <a:extLst>
                    <a:ext uri="{9D8B030D-6E8A-4147-A177-3AD203B41FA5}">
                      <a16:colId xmlns:a16="http://schemas.microsoft.com/office/drawing/2014/main" val="20001"/>
                    </a:ext>
                  </a:extLst>
                </a:gridCol>
                <a:gridCol w="2424270">
                  <a:extLst>
                    <a:ext uri="{9D8B030D-6E8A-4147-A177-3AD203B41FA5}">
                      <a16:colId xmlns:a16="http://schemas.microsoft.com/office/drawing/2014/main" val="20002"/>
                    </a:ext>
                  </a:extLst>
                </a:gridCol>
              </a:tblGrid>
              <a:tr h="370840">
                <a:tc>
                  <a:txBody>
                    <a:bodyPr/>
                    <a:lstStyle/>
                    <a:p>
                      <a:pPr algn="ctr"/>
                      <a:r>
                        <a:rPr lang="es-CO" b="1" dirty="0">
                          <a:solidFill>
                            <a:schemeClr val="bg1"/>
                          </a:solidFill>
                        </a:rPr>
                        <a:t>NUMERO</a:t>
                      </a:r>
                    </a:p>
                  </a:txBody>
                  <a:tcPr>
                    <a:solidFill>
                      <a:srgbClr val="353588"/>
                    </a:solidFill>
                  </a:tcPr>
                </a:tc>
                <a:tc>
                  <a:txBody>
                    <a:bodyPr/>
                    <a:lstStyle/>
                    <a:p>
                      <a:pPr algn="ctr"/>
                      <a:r>
                        <a:rPr lang="es-CO" b="1" dirty="0">
                          <a:solidFill>
                            <a:schemeClr val="bg1"/>
                          </a:solidFill>
                        </a:rPr>
                        <a:t>2014</a:t>
                      </a:r>
                    </a:p>
                  </a:txBody>
                  <a:tcPr>
                    <a:solidFill>
                      <a:srgbClr val="353588"/>
                    </a:solidFill>
                  </a:tcPr>
                </a:tc>
                <a:tc>
                  <a:txBody>
                    <a:bodyPr/>
                    <a:lstStyle/>
                    <a:p>
                      <a:pPr algn="ctr"/>
                      <a:r>
                        <a:rPr lang="es-CO" b="1" dirty="0">
                          <a:solidFill>
                            <a:schemeClr val="bg1"/>
                          </a:solidFill>
                        </a:rPr>
                        <a:t>JUNIO  2015</a:t>
                      </a:r>
                    </a:p>
                  </a:txBody>
                  <a:tcPr>
                    <a:solidFill>
                      <a:srgbClr val="353588"/>
                    </a:solidFill>
                  </a:tcPr>
                </a:tc>
                <a:extLst>
                  <a:ext uri="{0D108BD9-81ED-4DB2-BD59-A6C34878D82A}">
                    <a16:rowId xmlns:a16="http://schemas.microsoft.com/office/drawing/2014/main" val="10000"/>
                  </a:ext>
                </a:extLst>
              </a:tr>
              <a:tr h="370840">
                <a:tc>
                  <a:txBody>
                    <a:bodyPr/>
                    <a:lstStyle/>
                    <a:p>
                      <a:r>
                        <a:rPr lang="es-CO" dirty="0"/>
                        <a:t>AFILIADOS</a:t>
                      </a:r>
                    </a:p>
                  </a:txBody>
                  <a:tcPr/>
                </a:tc>
                <a:tc>
                  <a:txBody>
                    <a:bodyPr/>
                    <a:lstStyle/>
                    <a:p>
                      <a:pPr algn="ctr"/>
                      <a:r>
                        <a:rPr lang="es-CO" dirty="0"/>
                        <a:t>201.315</a:t>
                      </a:r>
                    </a:p>
                  </a:txBody>
                  <a:tcPr>
                    <a:solidFill>
                      <a:schemeClr val="bg1"/>
                    </a:solidFill>
                  </a:tcPr>
                </a:tc>
                <a:tc>
                  <a:txBody>
                    <a:bodyPr/>
                    <a:lstStyle/>
                    <a:p>
                      <a:pPr algn="ctr"/>
                      <a:r>
                        <a:rPr lang="es-CO" dirty="0"/>
                        <a:t>185.034</a:t>
                      </a:r>
                    </a:p>
                  </a:txBody>
                  <a:tcPr>
                    <a:solidFill>
                      <a:schemeClr val="bg1"/>
                    </a:solidFill>
                  </a:tcPr>
                </a:tc>
                <a:extLst>
                  <a:ext uri="{0D108BD9-81ED-4DB2-BD59-A6C34878D82A}">
                    <a16:rowId xmlns:a16="http://schemas.microsoft.com/office/drawing/2014/main" val="10001"/>
                  </a:ext>
                </a:extLst>
              </a:tr>
              <a:tr h="370840">
                <a:tc>
                  <a:txBody>
                    <a:bodyPr/>
                    <a:lstStyle/>
                    <a:p>
                      <a:r>
                        <a:rPr lang="es-CO" dirty="0"/>
                        <a:t>ACCIDENTALIDAD</a:t>
                      </a:r>
                    </a:p>
                  </a:txBody>
                  <a:tcPr/>
                </a:tc>
                <a:tc>
                  <a:txBody>
                    <a:bodyPr/>
                    <a:lstStyle/>
                    <a:p>
                      <a:pPr algn="ctr"/>
                      <a:r>
                        <a:rPr lang="es-CO" dirty="0"/>
                        <a:t>17.127</a:t>
                      </a:r>
                    </a:p>
                  </a:txBody>
                  <a:tcPr>
                    <a:solidFill>
                      <a:schemeClr val="bg1"/>
                    </a:solidFill>
                  </a:tcPr>
                </a:tc>
                <a:tc>
                  <a:txBody>
                    <a:bodyPr/>
                    <a:lstStyle/>
                    <a:p>
                      <a:pPr algn="ctr"/>
                      <a:r>
                        <a:rPr lang="es-CO" dirty="0"/>
                        <a:t>8.466</a:t>
                      </a:r>
                    </a:p>
                  </a:txBody>
                  <a:tcPr>
                    <a:solidFill>
                      <a:schemeClr val="bg1"/>
                    </a:solidFill>
                  </a:tcPr>
                </a:tc>
                <a:extLst>
                  <a:ext uri="{0D108BD9-81ED-4DB2-BD59-A6C34878D82A}">
                    <a16:rowId xmlns:a16="http://schemas.microsoft.com/office/drawing/2014/main" val="10002"/>
                  </a:ext>
                </a:extLst>
              </a:tr>
              <a:tr h="370840">
                <a:tc>
                  <a:txBody>
                    <a:bodyPr/>
                    <a:lstStyle/>
                    <a:p>
                      <a:r>
                        <a:rPr lang="es-CO" dirty="0"/>
                        <a:t>MORTALDIAD</a:t>
                      </a:r>
                    </a:p>
                  </a:txBody>
                  <a:tcPr/>
                </a:tc>
                <a:tc>
                  <a:txBody>
                    <a:bodyPr/>
                    <a:lstStyle/>
                    <a:p>
                      <a:pPr algn="ctr"/>
                      <a:r>
                        <a:rPr lang="es-CO" dirty="0"/>
                        <a:t>12</a:t>
                      </a:r>
                    </a:p>
                  </a:txBody>
                  <a:tcPr>
                    <a:solidFill>
                      <a:schemeClr val="bg1"/>
                    </a:solidFill>
                  </a:tcPr>
                </a:tc>
                <a:tc>
                  <a:txBody>
                    <a:bodyPr/>
                    <a:lstStyle/>
                    <a:p>
                      <a:pPr algn="ctr"/>
                      <a:r>
                        <a:rPr lang="es-CO" dirty="0"/>
                        <a:t>6</a:t>
                      </a:r>
                    </a:p>
                  </a:txBody>
                  <a:tcP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98647511"/>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496" y="44624"/>
            <a:ext cx="9066820" cy="864096"/>
          </a:xfrm>
          <a:solidFill>
            <a:schemeClr val="tx2"/>
          </a:solidFill>
        </p:spPr>
        <p:txBody>
          <a:bodyPr/>
          <a:lstStyle/>
          <a:p>
            <a:pPr>
              <a:lnSpc>
                <a:spcPct val="100000"/>
              </a:lnSpc>
            </a:pPr>
            <a:r>
              <a:rPr lang="es-CO" sz="2400" b="1" dirty="0">
                <a:solidFill>
                  <a:schemeClr val="bg1"/>
                </a:solidFill>
              </a:rPr>
              <a:t>TASA DE ACCIDENTALIDAD Y MORTALIDAD LABORAL</a:t>
            </a:r>
            <a:br>
              <a:rPr lang="es-CO" sz="2400" b="1" dirty="0">
                <a:solidFill>
                  <a:schemeClr val="bg1"/>
                </a:solidFill>
              </a:rPr>
            </a:br>
            <a:r>
              <a:rPr lang="es-CO" sz="2400" b="1" dirty="0">
                <a:solidFill>
                  <a:schemeClr val="bg1"/>
                </a:solidFill>
              </a:rPr>
              <a:t>RISARALDA 2014 Vs JUNIO 2015</a:t>
            </a:r>
          </a:p>
        </p:txBody>
      </p:sp>
      <p:pic>
        <p:nvPicPr>
          <p:cNvPr id="3" name="Imagen 2"/>
          <p:cNvPicPr>
            <a:picLocks noChangeAspect="1"/>
          </p:cNvPicPr>
          <p:nvPr/>
        </p:nvPicPr>
        <p:blipFill>
          <a:blip r:embed="rId2"/>
          <a:stretch>
            <a:fillRect/>
          </a:stretch>
        </p:blipFill>
        <p:spPr>
          <a:xfrm>
            <a:off x="152400" y="1519237"/>
            <a:ext cx="8839200" cy="3819525"/>
          </a:xfrm>
          <a:prstGeom prst="rect">
            <a:avLst/>
          </a:prstGeom>
        </p:spPr>
      </p:pic>
    </p:spTree>
    <p:extLst>
      <p:ext uri="{BB962C8B-B14F-4D97-AF65-F5344CB8AC3E}">
        <p14:creationId xmlns:p14="http://schemas.microsoft.com/office/powerpoint/2010/main" val="3468593697"/>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496" y="44624"/>
            <a:ext cx="9066820" cy="864096"/>
          </a:xfrm>
          <a:solidFill>
            <a:schemeClr val="tx2"/>
          </a:solidFill>
        </p:spPr>
        <p:txBody>
          <a:bodyPr/>
          <a:lstStyle/>
          <a:p>
            <a:pPr>
              <a:lnSpc>
                <a:spcPct val="100000"/>
              </a:lnSpc>
            </a:pPr>
            <a:r>
              <a:rPr lang="es-CO" sz="2400" b="1" dirty="0">
                <a:solidFill>
                  <a:schemeClr val="bg1"/>
                </a:solidFill>
              </a:rPr>
              <a:t>TASA DE ACCIDENTALIDAD Y MORTALIDAD LABORAL</a:t>
            </a:r>
            <a:br>
              <a:rPr lang="es-CO" sz="2400" b="1" dirty="0">
                <a:solidFill>
                  <a:schemeClr val="bg1"/>
                </a:solidFill>
              </a:rPr>
            </a:br>
            <a:r>
              <a:rPr lang="es-CO" sz="2400" b="1" dirty="0">
                <a:solidFill>
                  <a:schemeClr val="bg1"/>
                </a:solidFill>
              </a:rPr>
              <a:t>RISARALDA 2014 Vs JUNIO 2015</a:t>
            </a:r>
          </a:p>
        </p:txBody>
      </p:sp>
      <p:pic>
        <p:nvPicPr>
          <p:cNvPr id="5" name="Imagen 4"/>
          <p:cNvPicPr>
            <a:picLocks noChangeAspect="1"/>
          </p:cNvPicPr>
          <p:nvPr/>
        </p:nvPicPr>
        <p:blipFill>
          <a:blip r:embed="rId2"/>
          <a:stretch>
            <a:fillRect/>
          </a:stretch>
        </p:blipFill>
        <p:spPr>
          <a:xfrm>
            <a:off x="1159661" y="1700808"/>
            <a:ext cx="6818490" cy="4172868"/>
          </a:xfrm>
          <a:prstGeom prst="rect">
            <a:avLst/>
          </a:prstGeom>
        </p:spPr>
      </p:pic>
    </p:spTree>
    <p:extLst>
      <p:ext uri="{BB962C8B-B14F-4D97-AF65-F5344CB8AC3E}">
        <p14:creationId xmlns:p14="http://schemas.microsoft.com/office/powerpoint/2010/main" val="2480135008"/>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496" y="44624"/>
            <a:ext cx="9066820" cy="864096"/>
          </a:xfrm>
          <a:solidFill>
            <a:schemeClr val="tx2"/>
          </a:solidFill>
        </p:spPr>
        <p:txBody>
          <a:bodyPr/>
          <a:lstStyle/>
          <a:p>
            <a:pPr>
              <a:lnSpc>
                <a:spcPct val="100000"/>
              </a:lnSpc>
            </a:pPr>
            <a:r>
              <a:rPr lang="es-CO" sz="2400" b="1" dirty="0">
                <a:solidFill>
                  <a:schemeClr val="bg1"/>
                </a:solidFill>
              </a:rPr>
              <a:t>TASA DE ACCIDENTALIDAD Y MORTALIDAD LABORAL</a:t>
            </a:r>
            <a:br>
              <a:rPr lang="es-CO" sz="2400" b="1" dirty="0">
                <a:solidFill>
                  <a:schemeClr val="bg1"/>
                </a:solidFill>
              </a:rPr>
            </a:br>
            <a:r>
              <a:rPr lang="es-CO" sz="2400" b="1" dirty="0">
                <a:solidFill>
                  <a:schemeClr val="bg1"/>
                </a:solidFill>
              </a:rPr>
              <a:t>RISARALDA 2014 Vs JUNIO 2015</a:t>
            </a:r>
          </a:p>
        </p:txBody>
      </p:sp>
      <p:pic>
        <p:nvPicPr>
          <p:cNvPr id="3" name="Imagen 2"/>
          <p:cNvPicPr>
            <a:picLocks noChangeAspect="1"/>
          </p:cNvPicPr>
          <p:nvPr/>
        </p:nvPicPr>
        <p:blipFill>
          <a:blip r:embed="rId2"/>
          <a:stretch>
            <a:fillRect/>
          </a:stretch>
        </p:blipFill>
        <p:spPr>
          <a:xfrm>
            <a:off x="1403648" y="1700808"/>
            <a:ext cx="6694876" cy="4104456"/>
          </a:xfrm>
          <a:prstGeom prst="rect">
            <a:avLst/>
          </a:prstGeom>
        </p:spPr>
      </p:pic>
    </p:spTree>
    <p:extLst>
      <p:ext uri="{BB962C8B-B14F-4D97-AF65-F5344CB8AC3E}">
        <p14:creationId xmlns:p14="http://schemas.microsoft.com/office/powerpoint/2010/main" val="2675493051"/>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496" y="44624"/>
            <a:ext cx="9066820" cy="864096"/>
          </a:xfrm>
          <a:solidFill>
            <a:schemeClr val="tx2"/>
          </a:solidFill>
        </p:spPr>
        <p:txBody>
          <a:bodyPr/>
          <a:lstStyle/>
          <a:p>
            <a:pPr>
              <a:lnSpc>
                <a:spcPct val="100000"/>
              </a:lnSpc>
            </a:pPr>
            <a:r>
              <a:rPr lang="es-CO" sz="2400" b="1" dirty="0">
                <a:solidFill>
                  <a:schemeClr val="bg1"/>
                </a:solidFill>
              </a:rPr>
              <a:t>TASA DE ACCIDENTALIDAD Y MORTALIDAD LABORAL</a:t>
            </a:r>
            <a:br>
              <a:rPr lang="es-CO" sz="2400" b="1" dirty="0">
                <a:solidFill>
                  <a:schemeClr val="bg1"/>
                </a:solidFill>
              </a:rPr>
            </a:br>
            <a:r>
              <a:rPr lang="es-CO" sz="2400" b="1" dirty="0">
                <a:solidFill>
                  <a:schemeClr val="bg1"/>
                </a:solidFill>
              </a:rPr>
              <a:t>RISARALDA 2014 Vs JUNIO 2015</a:t>
            </a:r>
          </a:p>
        </p:txBody>
      </p:sp>
      <p:pic>
        <p:nvPicPr>
          <p:cNvPr id="4" name="Imagen 3"/>
          <p:cNvPicPr>
            <a:picLocks noChangeAspect="1"/>
          </p:cNvPicPr>
          <p:nvPr/>
        </p:nvPicPr>
        <p:blipFill>
          <a:blip r:embed="rId2"/>
          <a:stretch>
            <a:fillRect/>
          </a:stretch>
        </p:blipFill>
        <p:spPr>
          <a:xfrm>
            <a:off x="1619672" y="1700808"/>
            <a:ext cx="6261771" cy="4425280"/>
          </a:xfrm>
          <a:prstGeom prst="rect">
            <a:avLst/>
          </a:prstGeom>
        </p:spPr>
      </p:pic>
    </p:spTree>
    <p:extLst>
      <p:ext uri="{BB962C8B-B14F-4D97-AF65-F5344CB8AC3E}">
        <p14:creationId xmlns:p14="http://schemas.microsoft.com/office/powerpoint/2010/main" val="2103545706"/>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496" y="44624"/>
            <a:ext cx="9066820" cy="864096"/>
          </a:xfrm>
          <a:solidFill>
            <a:schemeClr val="tx2"/>
          </a:solidFill>
        </p:spPr>
        <p:txBody>
          <a:bodyPr/>
          <a:lstStyle/>
          <a:p>
            <a:pPr>
              <a:lnSpc>
                <a:spcPct val="100000"/>
              </a:lnSpc>
            </a:pPr>
            <a:r>
              <a:rPr lang="es-CO" sz="2400" b="1" dirty="0">
                <a:solidFill>
                  <a:schemeClr val="bg1"/>
                </a:solidFill>
              </a:rPr>
              <a:t>TASA DE ACCIDENTALIDAD Y MORTALIDAD LABORAL</a:t>
            </a:r>
            <a:br>
              <a:rPr lang="es-CO" sz="2400" b="1" dirty="0">
                <a:solidFill>
                  <a:schemeClr val="bg1"/>
                </a:solidFill>
              </a:rPr>
            </a:br>
            <a:r>
              <a:rPr lang="es-CO" sz="2400" b="1" dirty="0">
                <a:solidFill>
                  <a:schemeClr val="bg1"/>
                </a:solidFill>
              </a:rPr>
              <a:t>RISARALDA 2014 Vs JUNIO 2015</a:t>
            </a:r>
          </a:p>
        </p:txBody>
      </p:sp>
      <p:pic>
        <p:nvPicPr>
          <p:cNvPr id="3" name="Imagen 2"/>
          <p:cNvPicPr>
            <a:picLocks noChangeAspect="1"/>
          </p:cNvPicPr>
          <p:nvPr/>
        </p:nvPicPr>
        <p:blipFill>
          <a:blip r:embed="rId2"/>
          <a:stretch>
            <a:fillRect/>
          </a:stretch>
        </p:blipFill>
        <p:spPr>
          <a:xfrm>
            <a:off x="1403648" y="1690687"/>
            <a:ext cx="6480604" cy="4186585"/>
          </a:xfrm>
          <a:prstGeom prst="rect">
            <a:avLst/>
          </a:prstGeom>
        </p:spPr>
      </p:pic>
    </p:spTree>
    <p:extLst>
      <p:ext uri="{BB962C8B-B14F-4D97-AF65-F5344CB8AC3E}">
        <p14:creationId xmlns:p14="http://schemas.microsoft.com/office/powerpoint/2010/main" val="3304507090"/>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Mintrabajo-word.png"/>
          <p:cNvPicPr/>
          <p:nvPr/>
        </p:nvPicPr>
        <p:blipFill>
          <a:blip r:embed="rId3">
            <a:extLst/>
          </a:blip>
          <a:stretch>
            <a:fillRect/>
          </a:stretch>
        </p:blipFill>
        <p:spPr>
          <a:xfrm>
            <a:off x="6137878" y="6078543"/>
            <a:ext cx="2925923" cy="685289"/>
          </a:xfrm>
          <a:prstGeom prst="rect">
            <a:avLst/>
          </a:prstGeom>
          <a:ln w="12700">
            <a:miter lim="400000"/>
          </a:ln>
        </p:spPr>
      </p:pic>
      <p:sp>
        <p:nvSpPr>
          <p:cNvPr id="51" name="Shape 51"/>
          <p:cNvSpPr/>
          <p:nvPr/>
        </p:nvSpPr>
        <p:spPr>
          <a:xfrm>
            <a:off x="827584" y="2492896"/>
            <a:ext cx="5310294" cy="69249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1" algn="ctr"/>
            <a:endParaRPr sz="4500" b="1" dirty="0">
              <a:solidFill>
                <a:srgbClr val="FFFFFF"/>
              </a:solidFill>
              <a:latin typeface="Verdana"/>
              <a:ea typeface="Verdana"/>
              <a:cs typeface="Verdana"/>
              <a:sym typeface="Verdana"/>
            </a:endParaRPr>
          </a:p>
        </p:txBody>
      </p:sp>
      <p:sp>
        <p:nvSpPr>
          <p:cNvPr id="5" name="Shape 54"/>
          <p:cNvSpPr/>
          <p:nvPr/>
        </p:nvSpPr>
        <p:spPr>
          <a:xfrm>
            <a:off x="300894" y="454834"/>
            <a:ext cx="8496944" cy="769501"/>
          </a:xfrm>
          <a:prstGeom prst="rect">
            <a:avLst/>
          </a:prstGeom>
          <a:solidFill>
            <a:srgbClr val="353588"/>
          </a:solidFill>
          <a:ln w="12700">
            <a:miter lim="400000"/>
          </a:ln>
          <a:effectLst>
            <a:outerShdw blurRad="38100" dir="5400000" rotWithShape="0">
              <a:srgbClr val="9A403E">
                <a:alpha val="35000"/>
              </a:srgbClr>
            </a:outerShdw>
          </a:effectLst>
        </p:spPr>
        <p:txBody>
          <a:bodyPr lIns="0" tIns="0" rIns="0" bIns="0" anchor="ctr"/>
          <a:lstStyle/>
          <a:p>
            <a:pPr lvl="1" indent="87313" algn="ctr">
              <a:defRPr sz="4500" b="1">
                <a:solidFill>
                  <a:srgbClr val="FFFFFF"/>
                </a:solidFill>
                <a:latin typeface="Verdana"/>
                <a:ea typeface="Verdana"/>
                <a:cs typeface="Verdana"/>
                <a:sym typeface="Verdana"/>
              </a:defRPr>
            </a:pPr>
            <a:r>
              <a:rPr lang="es-CO" sz="2400" dirty="0"/>
              <a:t>ACTIVIDADES DEL SECTOR INMOBILIARIO</a:t>
            </a:r>
            <a:endParaRPr sz="2400" dirty="0"/>
          </a:p>
        </p:txBody>
      </p:sp>
      <p:sp>
        <p:nvSpPr>
          <p:cNvPr id="18" name="Subtítulo 17"/>
          <p:cNvSpPr>
            <a:spLocks noGrp="1"/>
          </p:cNvSpPr>
          <p:nvPr>
            <p:ph type="subTitle" idx="1"/>
          </p:nvPr>
        </p:nvSpPr>
        <p:spPr>
          <a:xfrm>
            <a:off x="323528" y="1340768"/>
            <a:ext cx="7056784" cy="1728192"/>
          </a:xfrm>
        </p:spPr>
        <p:txBody>
          <a:bodyPr>
            <a:normAutofit/>
          </a:bodyPr>
          <a:lstStyle/>
          <a:p>
            <a:pPr lvl="0" algn="just">
              <a:lnSpc>
                <a:spcPct val="107000"/>
              </a:lnSpc>
              <a:spcAft>
                <a:spcPts val="800"/>
              </a:spcAft>
            </a:pPr>
            <a:endParaRPr lang="es-CO" sz="6400" dirty="0">
              <a:latin typeface="Verdana" panose="020B0604030504040204" pitchFamily="34" charset="0"/>
              <a:ea typeface="Verdana" panose="020B0604030504040204" pitchFamily="34" charset="0"/>
              <a:cs typeface="Verdana" panose="020B0604030504040204" pitchFamily="34" charset="0"/>
            </a:endParaRPr>
          </a:p>
          <a:p>
            <a:pPr marL="342900" lvl="0" indent="-342900" algn="just">
              <a:lnSpc>
                <a:spcPct val="107000"/>
              </a:lnSpc>
              <a:spcAft>
                <a:spcPts val="800"/>
              </a:spcAft>
              <a:buFont typeface="Wingdings" panose="05000000000000000000" pitchFamily="2" charset="2"/>
              <a:buChar char=""/>
            </a:pPr>
            <a:endParaRPr lang="es-CO" dirty="0">
              <a:solidFill>
                <a:srgbClr val="002060"/>
              </a:solidFill>
              <a:latin typeface="Verdan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endParaRPr lang="es-CO" dirty="0">
              <a:solidFill>
                <a:srgbClr val="002060"/>
              </a:solidFill>
              <a:latin typeface="Verdan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endParaRPr lang="es-CO" dirty="0"/>
          </a:p>
        </p:txBody>
      </p:sp>
      <p:sp>
        <p:nvSpPr>
          <p:cNvPr id="8" name="2 Marcador de contenido"/>
          <p:cNvSpPr txBox="1">
            <a:spLocks/>
          </p:cNvSpPr>
          <p:nvPr/>
        </p:nvSpPr>
        <p:spPr>
          <a:xfrm>
            <a:off x="457200" y="1046480"/>
            <a:ext cx="8229600" cy="507968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j-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es-CO" b="1" dirty="0">
              <a:solidFill>
                <a:srgbClr val="0070C0"/>
              </a:solidFill>
            </a:endParaRPr>
          </a:p>
          <a:p>
            <a:endParaRPr lang="es-CO" dirty="0"/>
          </a:p>
          <a:p>
            <a:endParaRPr lang="es-CO" dirty="0"/>
          </a:p>
        </p:txBody>
      </p:sp>
      <p:sp>
        <p:nvSpPr>
          <p:cNvPr id="10" name="1 Rectángulo"/>
          <p:cNvSpPr/>
          <p:nvPr/>
        </p:nvSpPr>
        <p:spPr>
          <a:xfrm>
            <a:off x="457200" y="1743194"/>
            <a:ext cx="8244576" cy="3724096"/>
          </a:xfrm>
          <a:prstGeom prst="rect">
            <a:avLst/>
          </a:prstGeom>
          <a:solidFill>
            <a:schemeClr val="bg1"/>
          </a:solidFill>
        </p:spPr>
        <p:txBody>
          <a:bodyPr wrap="square">
            <a:spAutoFit/>
          </a:bodyPr>
          <a:lstStyle/>
          <a:p>
            <a:pPr marL="342900" indent="-342900" algn="just">
              <a:buFont typeface="Symbol"/>
              <a:buChar char=""/>
            </a:pPr>
            <a:r>
              <a:rPr lang="es-CO" dirty="0"/>
              <a:t>EMPRESAS DE SERVICIOS TEMPORALES.</a:t>
            </a:r>
          </a:p>
          <a:p>
            <a:pPr algn="just"/>
            <a:endParaRPr lang="es-CO" dirty="0"/>
          </a:p>
          <a:p>
            <a:pPr marL="342900" indent="-342900" algn="just">
              <a:buFont typeface="Symbol"/>
              <a:buChar char=""/>
            </a:pPr>
            <a:r>
              <a:rPr lang="es-CO" dirty="0"/>
              <a:t>OFICINAS DE NEGOCIOS VARIOS COMO COBRANZAS </a:t>
            </a:r>
            <a:endParaRPr lang="es-CO" dirty="0">
              <a:solidFill>
                <a:srgbClr val="FF0000"/>
              </a:solidFill>
            </a:endParaRPr>
          </a:p>
          <a:p>
            <a:pPr algn="just"/>
            <a:endParaRPr lang="es-CO" dirty="0"/>
          </a:p>
          <a:p>
            <a:pPr marL="342900" indent="-342900" algn="just">
              <a:buFont typeface="Symbol"/>
              <a:buChar char=""/>
            </a:pPr>
            <a:r>
              <a:rPr lang="es-CO" dirty="0"/>
              <a:t>SERVICIO DE VIGILANCIA PRIVADA</a:t>
            </a:r>
          </a:p>
          <a:p>
            <a:pPr algn="just"/>
            <a:r>
              <a:rPr lang="es-CO" dirty="0"/>
              <a:t> </a:t>
            </a:r>
          </a:p>
          <a:p>
            <a:pPr marL="342900" indent="-342900" algn="just">
              <a:buFont typeface="Symbol"/>
              <a:buChar char=""/>
            </a:pPr>
            <a:r>
              <a:rPr lang="es-CO" dirty="0"/>
              <a:t>EMPRESAS DEDICADAS A ACTIVIDADES DE ARQUITECTURA E INGENIERIA</a:t>
            </a:r>
          </a:p>
          <a:p>
            <a:pPr algn="just"/>
            <a:endParaRPr lang="es-CO" dirty="0"/>
          </a:p>
          <a:p>
            <a:pPr marL="342900" indent="-342900" algn="just">
              <a:buFont typeface="Symbol"/>
              <a:buChar char=""/>
            </a:pPr>
            <a:r>
              <a:rPr lang="es-CO" dirty="0"/>
              <a:t>EMPRESAS DEDICADS A ASESORAMIENTO EMPRESARIAL Y EN MATERIA DE GESTION</a:t>
            </a:r>
          </a:p>
          <a:p>
            <a:pPr marL="342900" indent="-342900" algn="just">
              <a:buFont typeface="Symbol"/>
              <a:buChar char=""/>
            </a:pPr>
            <a:r>
              <a:rPr lang="es-CO" dirty="0"/>
              <a:t>LIMPIEA DE EDIFICIOS CON EXCEPCION DE FACHADAS</a:t>
            </a:r>
          </a:p>
          <a:p>
            <a:pPr algn="just"/>
            <a:endParaRPr lang="es-CO" dirty="0"/>
          </a:p>
          <a:p>
            <a:pPr algn="just"/>
            <a:r>
              <a:rPr lang="es-CO" dirty="0"/>
              <a:t>       </a:t>
            </a:r>
            <a:endParaRPr lang="es-CO" sz="2000" dirty="0">
              <a:latin typeface="Arial Narrow" panose="020B0606020202030204" pitchFamily="34" charset="0"/>
              <a:cs typeface="Times New Roman"/>
            </a:endParaRPr>
          </a:p>
        </p:txBody>
      </p:sp>
    </p:spTree>
    <p:extLst>
      <p:ext uri="{BB962C8B-B14F-4D97-AF65-F5344CB8AC3E}">
        <p14:creationId xmlns:p14="http://schemas.microsoft.com/office/powerpoint/2010/main" val="3007103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Mintrabajo-word.png"/>
          <p:cNvPicPr/>
          <p:nvPr/>
        </p:nvPicPr>
        <p:blipFill>
          <a:blip r:embed="rId3">
            <a:extLst/>
          </a:blip>
          <a:stretch>
            <a:fillRect/>
          </a:stretch>
        </p:blipFill>
        <p:spPr>
          <a:xfrm>
            <a:off x="6137878" y="6078543"/>
            <a:ext cx="2925923" cy="685289"/>
          </a:xfrm>
          <a:prstGeom prst="rect">
            <a:avLst/>
          </a:prstGeom>
          <a:ln w="12700">
            <a:miter lim="400000"/>
          </a:ln>
        </p:spPr>
      </p:pic>
      <p:sp>
        <p:nvSpPr>
          <p:cNvPr id="51" name="Shape 51"/>
          <p:cNvSpPr/>
          <p:nvPr/>
        </p:nvSpPr>
        <p:spPr>
          <a:xfrm>
            <a:off x="827584" y="2492896"/>
            <a:ext cx="5310294" cy="69249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1" algn="ctr"/>
            <a:endParaRPr sz="4500" b="1" dirty="0">
              <a:solidFill>
                <a:srgbClr val="FFFFFF"/>
              </a:solidFill>
              <a:latin typeface="Verdana"/>
              <a:ea typeface="Verdana"/>
              <a:cs typeface="Verdana"/>
              <a:sym typeface="Verdana"/>
            </a:endParaRPr>
          </a:p>
        </p:txBody>
      </p:sp>
      <p:sp>
        <p:nvSpPr>
          <p:cNvPr id="5" name="Shape 54"/>
          <p:cNvSpPr/>
          <p:nvPr/>
        </p:nvSpPr>
        <p:spPr>
          <a:xfrm>
            <a:off x="300894" y="454834"/>
            <a:ext cx="8496944" cy="769501"/>
          </a:xfrm>
          <a:prstGeom prst="rect">
            <a:avLst/>
          </a:prstGeom>
          <a:solidFill>
            <a:srgbClr val="353588"/>
          </a:solidFill>
          <a:ln w="12700">
            <a:miter lim="400000"/>
          </a:ln>
          <a:effectLst>
            <a:outerShdw blurRad="38100" dir="5400000" rotWithShape="0">
              <a:srgbClr val="9A403E">
                <a:alpha val="35000"/>
              </a:srgbClr>
            </a:outerShdw>
          </a:effectLst>
        </p:spPr>
        <p:txBody>
          <a:bodyPr lIns="0" tIns="0" rIns="0" bIns="0" anchor="ctr"/>
          <a:lstStyle/>
          <a:p>
            <a:pPr lvl="1" indent="87313" algn="ctr">
              <a:defRPr sz="4500" b="1">
                <a:solidFill>
                  <a:srgbClr val="FFFFFF"/>
                </a:solidFill>
                <a:latin typeface="Verdana"/>
                <a:ea typeface="Verdana"/>
                <a:cs typeface="Verdana"/>
                <a:sym typeface="Verdana"/>
              </a:defRPr>
            </a:pPr>
            <a:r>
              <a:rPr lang="es-CO" sz="1600" dirty="0"/>
              <a:t>REGLAMENTO TECNICO PARA CAIDA EN ALTURAS</a:t>
            </a:r>
            <a:endParaRPr sz="1600" dirty="0"/>
          </a:p>
        </p:txBody>
      </p:sp>
      <p:sp>
        <p:nvSpPr>
          <p:cNvPr id="18" name="Subtítulo 17"/>
          <p:cNvSpPr>
            <a:spLocks noGrp="1"/>
          </p:cNvSpPr>
          <p:nvPr>
            <p:ph type="subTitle" idx="1"/>
          </p:nvPr>
        </p:nvSpPr>
        <p:spPr>
          <a:xfrm>
            <a:off x="323528" y="1340768"/>
            <a:ext cx="7056784" cy="1728192"/>
          </a:xfrm>
        </p:spPr>
        <p:txBody>
          <a:bodyPr>
            <a:normAutofit/>
          </a:bodyPr>
          <a:lstStyle/>
          <a:p>
            <a:pPr lvl="0" algn="just">
              <a:lnSpc>
                <a:spcPct val="107000"/>
              </a:lnSpc>
              <a:spcAft>
                <a:spcPts val="800"/>
              </a:spcAft>
            </a:pPr>
            <a:endParaRPr lang="es-CO" sz="6400" dirty="0">
              <a:latin typeface="Verdana" panose="020B0604030504040204" pitchFamily="34" charset="0"/>
              <a:ea typeface="Verdana" panose="020B0604030504040204" pitchFamily="34" charset="0"/>
              <a:cs typeface="Verdana" panose="020B0604030504040204" pitchFamily="34" charset="0"/>
            </a:endParaRPr>
          </a:p>
          <a:p>
            <a:pPr marL="342900" lvl="0" indent="-342900" algn="just">
              <a:lnSpc>
                <a:spcPct val="107000"/>
              </a:lnSpc>
              <a:spcAft>
                <a:spcPts val="800"/>
              </a:spcAft>
              <a:buFont typeface="Wingdings" panose="05000000000000000000" pitchFamily="2" charset="2"/>
              <a:buChar char=""/>
            </a:pPr>
            <a:endParaRPr lang="es-CO" dirty="0">
              <a:solidFill>
                <a:srgbClr val="002060"/>
              </a:solidFill>
              <a:latin typeface="Verdan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endParaRPr lang="es-CO" dirty="0">
              <a:solidFill>
                <a:srgbClr val="002060"/>
              </a:solidFill>
              <a:latin typeface="Verdan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endParaRPr lang="es-CO" dirty="0"/>
          </a:p>
        </p:txBody>
      </p:sp>
      <p:sp>
        <p:nvSpPr>
          <p:cNvPr id="8" name="2 Marcador de contenido"/>
          <p:cNvSpPr txBox="1">
            <a:spLocks/>
          </p:cNvSpPr>
          <p:nvPr/>
        </p:nvSpPr>
        <p:spPr>
          <a:xfrm>
            <a:off x="457200" y="1046480"/>
            <a:ext cx="8229600" cy="507968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j-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es-CO" b="1" dirty="0">
              <a:solidFill>
                <a:srgbClr val="0070C0"/>
              </a:solidFill>
            </a:endParaRPr>
          </a:p>
          <a:p>
            <a:endParaRPr lang="es-CO" dirty="0"/>
          </a:p>
          <a:p>
            <a:endParaRPr lang="es-CO" dirty="0"/>
          </a:p>
        </p:txBody>
      </p:sp>
      <p:sp>
        <p:nvSpPr>
          <p:cNvPr id="10" name="1 Rectángulo"/>
          <p:cNvSpPr/>
          <p:nvPr/>
        </p:nvSpPr>
        <p:spPr>
          <a:xfrm>
            <a:off x="457200" y="1743194"/>
            <a:ext cx="8244576" cy="3170099"/>
          </a:xfrm>
          <a:prstGeom prst="rect">
            <a:avLst/>
          </a:prstGeom>
        </p:spPr>
        <p:txBody>
          <a:bodyPr wrap="square">
            <a:spAutoFit/>
          </a:bodyPr>
          <a:lstStyle/>
          <a:p>
            <a:pPr marL="342900" indent="-342900" algn="just">
              <a:buFont typeface="Symbol"/>
              <a:buChar char=""/>
            </a:pPr>
            <a:r>
              <a:rPr lang="es-CO" dirty="0"/>
              <a:t>Obligatoria la capacitación de todos los trabajadores que realice actividades en niveles superiores a 1.5 metros desde el nivel de los pies al suelo.</a:t>
            </a:r>
          </a:p>
          <a:p>
            <a:pPr algn="just"/>
            <a:endParaRPr lang="es-CO" dirty="0"/>
          </a:p>
          <a:p>
            <a:pPr marL="342900" indent="-342900" algn="just">
              <a:buFont typeface="Symbol"/>
              <a:buChar char=""/>
            </a:pPr>
            <a:r>
              <a:rPr lang="es-CO" dirty="0"/>
              <a:t>Se han capacitado a la fecha aproximadamente 670.000 trabajadores. </a:t>
            </a:r>
          </a:p>
          <a:p>
            <a:pPr algn="just"/>
            <a:endParaRPr lang="es-CO" dirty="0"/>
          </a:p>
          <a:p>
            <a:pPr marL="342900" indent="-342900" algn="just">
              <a:buFont typeface="Symbol"/>
              <a:buChar char=""/>
            </a:pPr>
            <a:r>
              <a:rPr lang="es-CO" dirty="0"/>
              <a:t>Estrategia Unidades Vocacionales de Aprendizaje Empresarial UVAES. </a:t>
            </a:r>
          </a:p>
          <a:p>
            <a:pPr marL="342900" lvl="5" indent="-342900" algn="just">
              <a:buFont typeface="Symbol"/>
              <a:buChar char=""/>
            </a:pPr>
            <a:r>
              <a:rPr lang="es-CO" dirty="0"/>
              <a:t>30 UVAES autorizadas, capacitado 26.000 trabajadores, </a:t>
            </a:r>
          </a:p>
          <a:p>
            <a:pPr marL="342900" lvl="5" indent="-342900" algn="just">
              <a:buFont typeface="Symbol"/>
              <a:buChar char=""/>
            </a:pPr>
            <a:r>
              <a:rPr lang="es-CO" dirty="0"/>
              <a:t>Conformadas por un numero de 176 empresas, </a:t>
            </a:r>
          </a:p>
          <a:p>
            <a:pPr marL="342900" lvl="5" indent="-342900" algn="just">
              <a:buFont typeface="Symbol"/>
              <a:buChar char=""/>
            </a:pPr>
            <a:r>
              <a:rPr lang="es-CO" dirty="0"/>
              <a:t> 2 gremios autorizados. </a:t>
            </a:r>
          </a:p>
          <a:p>
            <a:pPr marL="342900" lvl="5" indent="-342900" algn="just">
              <a:buFont typeface="Symbol"/>
              <a:buChar char=""/>
            </a:pPr>
            <a:r>
              <a:rPr lang="es-CO" dirty="0"/>
              <a:t>150 empresas se unieron para capacitar a trabajadores                                                                                                                            informales como coteros de camiones</a:t>
            </a:r>
            <a:endParaRPr lang="es-CO" sz="2000" dirty="0">
              <a:latin typeface="Arial Narrow" panose="020B0606020202030204" pitchFamily="34" charset="0"/>
              <a:cs typeface="Times New Roman"/>
            </a:endParaRPr>
          </a:p>
        </p:txBody>
      </p:sp>
    </p:spTree>
    <p:extLst>
      <p:ext uri="{BB962C8B-B14F-4D97-AF65-F5344CB8AC3E}">
        <p14:creationId xmlns:p14="http://schemas.microsoft.com/office/powerpoint/2010/main" val="256259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ntorres.MINTRABAJO\Desktop\FOTO TRABAJADRES EN RIESGO.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6576" y="168275"/>
            <a:ext cx="4559840" cy="6227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09451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hape 64"/>
          <p:cNvSpPr/>
          <p:nvPr/>
        </p:nvSpPr>
        <p:spPr>
          <a:xfrm>
            <a:off x="1475656" y="2335558"/>
            <a:ext cx="1832324" cy="3108543"/>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r>
              <a:rPr lang="es-CO" sz="2800" dirty="0"/>
              <a:t>Planear </a:t>
            </a:r>
          </a:p>
          <a:p>
            <a:pPr algn="ctr"/>
            <a:endParaRPr lang="es-CO" sz="2800" dirty="0"/>
          </a:p>
          <a:p>
            <a:pPr algn="ctr"/>
            <a:r>
              <a:rPr lang="es-CO" sz="2800" dirty="0"/>
              <a:t>Hacer</a:t>
            </a:r>
          </a:p>
          <a:p>
            <a:pPr algn="ctr"/>
            <a:endParaRPr lang="es-CO" sz="2800" dirty="0"/>
          </a:p>
          <a:p>
            <a:pPr algn="ctr"/>
            <a:r>
              <a:rPr lang="es-CO" sz="2800" dirty="0"/>
              <a:t>Verificar</a:t>
            </a:r>
          </a:p>
          <a:p>
            <a:pPr marL="109728" indent="0" algn="ctr">
              <a:buNone/>
            </a:pPr>
            <a:r>
              <a:rPr lang="es-CO" sz="2800" dirty="0"/>
              <a:t> </a:t>
            </a:r>
          </a:p>
          <a:p>
            <a:pPr algn="ctr"/>
            <a:r>
              <a:rPr lang="es-CO" sz="2800" dirty="0"/>
              <a:t>Actuar </a:t>
            </a:r>
          </a:p>
        </p:txBody>
      </p:sp>
      <p:pic>
        <p:nvPicPr>
          <p:cNvPr id="65" name="Mintrabajo-word.png"/>
          <p:cNvPicPr/>
          <p:nvPr/>
        </p:nvPicPr>
        <p:blipFill>
          <a:blip r:embed="rId2">
            <a:extLst/>
          </a:blip>
          <a:stretch>
            <a:fillRect/>
          </a:stretch>
        </p:blipFill>
        <p:spPr>
          <a:xfrm>
            <a:off x="6137878" y="6078543"/>
            <a:ext cx="2925923" cy="685289"/>
          </a:xfrm>
          <a:prstGeom prst="rect">
            <a:avLst/>
          </a:prstGeom>
          <a:ln w="12700">
            <a:miter lim="400000"/>
          </a:ln>
        </p:spPr>
      </p:pic>
      <p:sp>
        <p:nvSpPr>
          <p:cNvPr id="66" name="Shape 66"/>
          <p:cNvSpPr/>
          <p:nvPr/>
        </p:nvSpPr>
        <p:spPr>
          <a:xfrm>
            <a:off x="-15713" y="818663"/>
            <a:ext cx="4633120" cy="538164"/>
          </a:xfrm>
          <a:prstGeom prst="rect">
            <a:avLst/>
          </a:prstGeom>
          <a:solidFill>
            <a:srgbClr val="353588"/>
          </a:solidFill>
          <a:ln w="12700">
            <a:miter lim="400000"/>
          </a:ln>
          <a:effectLst>
            <a:outerShdw blurRad="38100" dir="5400000" rotWithShape="0">
              <a:srgbClr val="9A403E">
                <a:alpha val="35000"/>
              </a:srgbClr>
            </a:outerShdw>
          </a:effectLst>
        </p:spPr>
        <p:txBody>
          <a:bodyPr lIns="0" tIns="0" rIns="0" bIns="0" anchor="ctr"/>
          <a:lstStyle/>
          <a:p>
            <a:pPr lvl="1" algn="r">
              <a:defRPr sz="4500" b="1">
                <a:solidFill>
                  <a:srgbClr val="FFFFFF"/>
                </a:solidFill>
                <a:latin typeface="Verdana"/>
                <a:ea typeface="Verdana"/>
                <a:cs typeface="Verdana"/>
                <a:sym typeface="Verdana"/>
              </a:defRPr>
            </a:pPr>
            <a:endParaRPr dirty="0"/>
          </a:p>
        </p:txBody>
      </p:sp>
      <p:sp>
        <p:nvSpPr>
          <p:cNvPr id="67" name="Shape 67"/>
          <p:cNvSpPr/>
          <p:nvPr/>
        </p:nvSpPr>
        <p:spPr>
          <a:xfrm>
            <a:off x="252362" y="903079"/>
            <a:ext cx="3659656" cy="36933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1" algn="ctr"/>
            <a:r>
              <a:rPr lang="es-CO" sz="2400" b="1" dirty="0">
                <a:solidFill>
                  <a:schemeClr val="bg1"/>
                </a:solidFill>
              </a:rPr>
              <a:t>Art. 2.2.4.6.4 Ciclo PHVA </a:t>
            </a:r>
            <a:endParaRPr sz="2400" b="1" dirty="0">
              <a:solidFill>
                <a:schemeClr val="bg1"/>
              </a:solidFill>
              <a:latin typeface="Verdana"/>
              <a:ea typeface="Verdana"/>
              <a:cs typeface="Verdana"/>
              <a:sym typeface="Verdana"/>
            </a:endParaRPr>
          </a:p>
        </p:txBody>
      </p:sp>
      <p:pic>
        <p:nvPicPr>
          <p:cNvPr id="8" name="Picture 3" descr="C:\Users\Schneider\Desktop\PHVA1.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55976" y="1990882"/>
            <a:ext cx="3824536" cy="3824536"/>
          </a:xfrm>
          <a:prstGeom prst="rect">
            <a:avLst/>
          </a:prstGeom>
          <a:noFill/>
          <a:ln w="12700">
            <a:miter lim="400000"/>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Mintrabajo-word.png"/>
          <p:cNvPicPr/>
          <p:nvPr/>
        </p:nvPicPr>
        <p:blipFill>
          <a:blip r:embed="rId2">
            <a:extLst/>
          </a:blip>
          <a:stretch>
            <a:fillRect/>
          </a:stretch>
        </p:blipFill>
        <p:spPr>
          <a:xfrm>
            <a:off x="6137878" y="6078543"/>
            <a:ext cx="2925923" cy="685289"/>
          </a:xfrm>
          <a:prstGeom prst="rect">
            <a:avLst/>
          </a:prstGeom>
          <a:ln w="12700">
            <a:miter lim="400000"/>
          </a:ln>
        </p:spPr>
      </p:pic>
      <p:sp>
        <p:nvSpPr>
          <p:cNvPr id="51" name="Shape 51"/>
          <p:cNvSpPr/>
          <p:nvPr/>
        </p:nvSpPr>
        <p:spPr>
          <a:xfrm>
            <a:off x="827584" y="2492896"/>
            <a:ext cx="5310294" cy="69249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1" algn="ctr"/>
            <a:endParaRPr sz="4500" b="1" dirty="0">
              <a:solidFill>
                <a:srgbClr val="FFFFFF"/>
              </a:solidFill>
              <a:latin typeface="Verdana"/>
              <a:ea typeface="Verdana"/>
              <a:cs typeface="Verdana"/>
              <a:sym typeface="Verdana"/>
            </a:endParaRPr>
          </a:p>
        </p:txBody>
      </p:sp>
      <p:sp>
        <p:nvSpPr>
          <p:cNvPr id="5" name="Shape 54"/>
          <p:cNvSpPr/>
          <p:nvPr/>
        </p:nvSpPr>
        <p:spPr>
          <a:xfrm>
            <a:off x="300894" y="454834"/>
            <a:ext cx="8496944" cy="769501"/>
          </a:xfrm>
          <a:prstGeom prst="rect">
            <a:avLst/>
          </a:prstGeom>
          <a:solidFill>
            <a:srgbClr val="353588"/>
          </a:solidFill>
          <a:ln w="12700">
            <a:miter lim="400000"/>
          </a:ln>
          <a:effectLst>
            <a:outerShdw blurRad="38100" dir="5400000" rotWithShape="0">
              <a:srgbClr val="9A403E">
                <a:alpha val="35000"/>
              </a:srgbClr>
            </a:outerShdw>
          </a:effectLst>
        </p:spPr>
        <p:txBody>
          <a:bodyPr lIns="0" tIns="0" rIns="0" bIns="0" anchor="ctr"/>
          <a:lstStyle/>
          <a:p>
            <a:pPr lvl="1" indent="87313" algn="ctr">
              <a:defRPr sz="4500" b="1">
                <a:solidFill>
                  <a:srgbClr val="FFFFFF"/>
                </a:solidFill>
                <a:latin typeface="Verdana"/>
                <a:ea typeface="Verdana"/>
                <a:cs typeface="Verdana"/>
                <a:sym typeface="Verdana"/>
              </a:defRPr>
            </a:pPr>
            <a:r>
              <a:rPr lang="es-CO" sz="1600" dirty="0"/>
              <a:t>REGLAMENTO TECNICO PARA CAIDA EN ALTURAS</a:t>
            </a:r>
            <a:endParaRPr sz="1600" dirty="0"/>
          </a:p>
        </p:txBody>
      </p:sp>
      <p:sp>
        <p:nvSpPr>
          <p:cNvPr id="18" name="Subtítulo 17"/>
          <p:cNvSpPr>
            <a:spLocks noGrp="1"/>
          </p:cNvSpPr>
          <p:nvPr>
            <p:ph type="subTitle" idx="1"/>
          </p:nvPr>
        </p:nvSpPr>
        <p:spPr>
          <a:xfrm>
            <a:off x="323528" y="1340768"/>
            <a:ext cx="7056784" cy="1728192"/>
          </a:xfrm>
        </p:spPr>
        <p:txBody>
          <a:bodyPr>
            <a:normAutofit/>
          </a:bodyPr>
          <a:lstStyle/>
          <a:p>
            <a:pPr lvl="0" algn="just">
              <a:lnSpc>
                <a:spcPct val="107000"/>
              </a:lnSpc>
              <a:spcAft>
                <a:spcPts val="800"/>
              </a:spcAft>
            </a:pPr>
            <a:endParaRPr lang="es-CO" sz="6400" dirty="0">
              <a:latin typeface="Verdana" panose="020B0604030504040204" pitchFamily="34" charset="0"/>
              <a:ea typeface="Verdana" panose="020B0604030504040204" pitchFamily="34" charset="0"/>
              <a:cs typeface="Verdana" panose="020B0604030504040204" pitchFamily="34" charset="0"/>
            </a:endParaRPr>
          </a:p>
          <a:p>
            <a:pPr marL="342900" lvl="0" indent="-342900" algn="just">
              <a:lnSpc>
                <a:spcPct val="107000"/>
              </a:lnSpc>
              <a:spcAft>
                <a:spcPts val="800"/>
              </a:spcAft>
              <a:buFont typeface="Wingdings" panose="05000000000000000000" pitchFamily="2" charset="2"/>
              <a:buChar char=""/>
            </a:pPr>
            <a:endParaRPr lang="es-CO" dirty="0">
              <a:solidFill>
                <a:srgbClr val="002060"/>
              </a:solidFill>
              <a:latin typeface="Verdan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endParaRPr lang="es-CO" dirty="0">
              <a:solidFill>
                <a:srgbClr val="002060"/>
              </a:solidFill>
              <a:latin typeface="Verdan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endParaRPr lang="es-CO" dirty="0"/>
          </a:p>
        </p:txBody>
      </p:sp>
      <p:sp>
        <p:nvSpPr>
          <p:cNvPr id="8" name="2 Marcador de contenido"/>
          <p:cNvSpPr txBox="1">
            <a:spLocks/>
          </p:cNvSpPr>
          <p:nvPr/>
        </p:nvSpPr>
        <p:spPr>
          <a:xfrm>
            <a:off x="457200" y="1046480"/>
            <a:ext cx="8229600" cy="507968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j-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es-CO" b="1" dirty="0">
              <a:solidFill>
                <a:srgbClr val="0070C0"/>
              </a:solidFill>
            </a:endParaRPr>
          </a:p>
          <a:p>
            <a:endParaRPr lang="es-CO" dirty="0"/>
          </a:p>
          <a:p>
            <a:endParaRPr lang="es-CO" dirty="0"/>
          </a:p>
        </p:txBody>
      </p:sp>
      <p:sp>
        <p:nvSpPr>
          <p:cNvPr id="10" name="1 Rectángulo"/>
          <p:cNvSpPr/>
          <p:nvPr/>
        </p:nvSpPr>
        <p:spPr>
          <a:xfrm>
            <a:off x="278942" y="1224335"/>
            <a:ext cx="8331245" cy="5262979"/>
          </a:xfrm>
          <a:prstGeom prst="rect">
            <a:avLst/>
          </a:prstGeom>
        </p:spPr>
        <p:txBody>
          <a:bodyPr wrap="square">
            <a:spAutoFit/>
          </a:bodyPr>
          <a:lstStyle/>
          <a:p>
            <a:pPr marL="342900" indent="-342900" algn="just">
              <a:buFont typeface="Symbol"/>
              <a:buChar char=""/>
            </a:pPr>
            <a:endParaRPr lang="es-CO" sz="2400" dirty="0"/>
          </a:p>
          <a:p>
            <a:pPr marL="342900" indent="-342900" algn="just">
              <a:buFont typeface="Symbol"/>
              <a:buChar char=""/>
            </a:pPr>
            <a:r>
              <a:rPr lang="es-CO" sz="2400" dirty="0"/>
              <a:t>Como logros alcanzados:</a:t>
            </a:r>
          </a:p>
          <a:p>
            <a:pPr algn="just"/>
            <a:r>
              <a:rPr lang="es-CO" sz="2400" dirty="0"/>
              <a:t>      Tasa de accidentes mortales de 0</a:t>
            </a:r>
          </a:p>
          <a:p>
            <a:pPr algn="just"/>
            <a:r>
              <a:rPr lang="es-CO" sz="2400" dirty="0"/>
              <a:t>       </a:t>
            </a:r>
          </a:p>
          <a:p>
            <a:pPr algn="just"/>
            <a:r>
              <a:rPr lang="es-CO" sz="2400" dirty="0"/>
              <a:t>Ejemplos:</a:t>
            </a:r>
          </a:p>
          <a:p>
            <a:pPr algn="just"/>
            <a:endParaRPr lang="es-CO" sz="2400" dirty="0"/>
          </a:p>
          <a:p>
            <a:pPr marL="342900" indent="-342900" algn="just">
              <a:buFont typeface="Symbol"/>
              <a:buChar char=""/>
            </a:pPr>
            <a:r>
              <a:rPr lang="es-CO" sz="2400" dirty="0"/>
              <a:t> la represa de </a:t>
            </a:r>
            <a:r>
              <a:rPr lang="es-CO" sz="2400" dirty="0" err="1"/>
              <a:t>Ituango</a:t>
            </a:r>
            <a:r>
              <a:rPr lang="es-CO" sz="2400" dirty="0"/>
              <a:t> que está siendo construida por una Empresa </a:t>
            </a:r>
            <a:r>
              <a:rPr lang="es-CO" sz="2400" dirty="0" err="1"/>
              <a:t>Basilera</a:t>
            </a:r>
            <a:r>
              <a:rPr lang="es-CO" sz="2400" dirty="0"/>
              <a:t> tenía estimado un porcentaje de accidentes mortales del 2% a la altura de la obra y a la fecha han tenido cero (0) accidentes mortales. </a:t>
            </a:r>
          </a:p>
          <a:p>
            <a:pPr marL="342900" indent="-342900" algn="just">
              <a:buFont typeface="Symbol"/>
              <a:buChar char=""/>
            </a:pPr>
            <a:endParaRPr lang="es-CO" sz="2400" dirty="0"/>
          </a:p>
          <a:p>
            <a:pPr marL="342900" indent="-342900" algn="just">
              <a:buFont typeface="Symbol"/>
              <a:buChar char=""/>
            </a:pPr>
            <a:r>
              <a:rPr lang="es-CO" sz="2400" dirty="0"/>
              <a:t>Así mismo, una empresa (</a:t>
            </a:r>
            <a:r>
              <a:rPr lang="es-CO" sz="2400" dirty="0" err="1"/>
              <a:t>Colmaquinas</a:t>
            </a:r>
            <a:r>
              <a:rPr lang="es-CO" sz="2400" dirty="0"/>
              <a:t>) presentó como proyecto de innovación en Italia su UVAE ganando el premio de innovación     </a:t>
            </a:r>
            <a:endParaRPr lang="es-CO" sz="2800" dirty="0">
              <a:latin typeface="Arial Narrow" panose="020B0606020202030204" pitchFamily="34" charset="0"/>
              <a:cs typeface="Times New Roman"/>
            </a:endParaRPr>
          </a:p>
        </p:txBody>
      </p:sp>
    </p:spTree>
    <p:extLst>
      <p:ext uri="{BB962C8B-B14F-4D97-AF65-F5344CB8AC3E}">
        <p14:creationId xmlns:p14="http://schemas.microsoft.com/office/powerpoint/2010/main" val="309315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intrabajo-word.png"/>
          <p:cNvPicPr/>
          <p:nvPr/>
        </p:nvPicPr>
        <p:blipFill>
          <a:blip r:embed="rId2">
            <a:extLst/>
          </a:blip>
          <a:stretch>
            <a:fillRect/>
          </a:stretch>
        </p:blipFill>
        <p:spPr>
          <a:xfrm>
            <a:off x="6137878" y="6078543"/>
            <a:ext cx="2925923" cy="685289"/>
          </a:xfrm>
          <a:prstGeom prst="rect">
            <a:avLst/>
          </a:prstGeom>
          <a:ln w="12700">
            <a:miter lim="400000"/>
          </a:ln>
        </p:spPr>
      </p:pic>
      <p:pic>
        <p:nvPicPr>
          <p:cNvPr id="6" name="Imagen 5"/>
          <p:cNvPicPr/>
          <p:nvPr/>
        </p:nvPicPr>
        <p:blipFill>
          <a:blip r:embed="rId3"/>
          <a:stretch>
            <a:fillRect/>
          </a:stretch>
        </p:blipFill>
        <p:spPr>
          <a:xfrm>
            <a:off x="0" y="0"/>
            <a:ext cx="9143999" cy="6763832"/>
          </a:xfrm>
          <a:prstGeom prst="rect">
            <a:avLst/>
          </a:prstGeom>
        </p:spPr>
      </p:pic>
      <p:sp>
        <p:nvSpPr>
          <p:cNvPr id="7" name="Flecha derecha 6"/>
          <p:cNvSpPr/>
          <p:nvPr/>
        </p:nvSpPr>
        <p:spPr>
          <a:xfrm rot="10800000">
            <a:off x="7956376" y="4293096"/>
            <a:ext cx="864096"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58757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intrabajo-word.png"/>
          <p:cNvPicPr/>
          <p:nvPr/>
        </p:nvPicPr>
        <p:blipFill>
          <a:blip r:embed="rId2">
            <a:extLst/>
          </a:blip>
          <a:stretch>
            <a:fillRect/>
          </a:stretch>
        </p:blipFill>
        <p:spPr>
          <a:xfrm>
            <a:off x="6137878" y="6078543"/>
            <a:ext cx="2925923" cy="685289"/>
          </a:xfrm>
          <a:prstGeom prst="rect">
            <a:avLst/>
          </a:prstGeom>
          <a:ln w="12700">
            <a:miter lim="400000"/>
          </a:ln>
        </p:spPr>
      </p:pic>
      <p:pic>
        <p:nvPicPr>
          <p:cNvPr id="4" name="Imagen 3"/>
          <p:cNvPicPr/>
          <p:nvPr/>
        </p:nvPicPr>
        <p:blipFill>
          <a:blip r:embed="rId3"/>
          <a:stretch>
            <a:fillRect/>
          </a:stretch>
        </p:blipFill>
        <p:spPr>
          <a:xfrm>
            <a:off x="234928" y="404664"/>
            <a:ext cx="8513536" cy="5695955"/>
          </a:xfrm>
          <a:prstGeom prst="rect">
            <a:avLst/>
          </a:prstGeom>
        </p:spPr>
      </p:pic>
      <p:sp>
        <p:nvSpPr>
          <p:cNvPr id="7" name="Flecha derecha 6"/>
          <p:cNvSpPr/>
          <p:nvPr/>
        </p:nvSpPr>
        <p:spPr>
          <a:xfrm rot="10800000">
            <a:off x="6300192" y="3252641"/>
            <a:ext cx="864096"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37316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7544" y="2780928"/>
            <a:ext cx="8229600" cy="1069848"/>
          </a:xfrm>
        </p:spPr>
        <p:txBody>
          <a:bodyPr>
            <a:noAutofit/>
          </a:bodyPr>
          <a:lstStyle/>
          <a:p>
            <a:r>
              <a:rPr lang="es-CO" b="1" dirty="0">
                <a:solidFill>
                  <a:srgbClr val="353588"/>
                </a:solidFill>
              </a:rPr>
              <a:t>Inquietudes sobre</a:t>
            </a:r>
            <a:r>
              <a:rPr lang="es-CO" sz="5400" b="1" dirty="0">
                <a:solidFill>
                  <a:srgbClr val="353588"/>
                </a:solidFill>
              </a:rPr>
              <a:t> UVAE:</a:t>
            </a:r>
            <a:br>
              <a:rPr lang="es-CO" sz="5400" b="1" dirty="0">
                <a:solidFill>
                  <a:srgbClr val="353588"/>
                </a:solidFill>
              </a:rPr>
            </a:br>
            <a:br>
              <a:rPr lang="es-CO" sz="5400" b="1" dirty="0">
                <a:solidFill>
                  <a:srgbClr val="353588"/>
                </a:solidFill>
              </a:rPr>
            </a:br>
            <a:r>
              <a:rPr lang="es-CO" sz="3200" b="1" dirty="0">
                <a:solidFill>
                  <a:srgbClr val="353588"/>
                </a:solidFill>
              </a:rPr>
              <a:t>uvae@mintrabajo.gov.co</a:t>
            </a:r>
            <a:r>
              <a:rPr lang="es-CO" sz="4800" b="1" dirty="0">
                <a:solidFill>
                  <a:srgbClr val="353588"/>
                </a:solidFill>
              </a:rPr>
              <a:t> </a:t>
            </a:r>
            <a:br>
              <a:rPr lang="es-CO" sz="4800" b="1" dirty="0">
                <a:solidFill>
                  <a:srgbClr val="353588"/>
                </a:solidFill>
              </a:rPr>
            </a:br>
            <a:endParaRPr lang="es-CO" sz="3200" b="1" dirty="0">
              <a:solidFill>
                <a:srgbClr val="353588"/>
              </a:solidFill>
            </a:endParaRPr>
          </a:p>
        </p:txBody>
      </p:sp>
      <p:pic>
        <p:nvPicPr>
          <p:cNvPr id="5" name="Mintrabajo-word.png"/>
          <p:cNvPicPr/>
          <p:nvPr/>
        </p:nvPicPr>
        <p:blipFill>
          <a:blip r:embed="rId2">
            <a:extLst/>
          </a:blip>
          <a:stretch>
            <a:fillRect/>
          </a:stretch>
        </p:blipFill>
        <p:spPr>
          <a:xfrm>
            <a:off x="6137878" y="6078543"/>
            <a:ext cx="2925923" cy="685289"/>
          </a:xfrm>
          <a:prstGeom prst="rect">
            <a:avLst/>
          </a:prstGeom>
          <a:ln w="12700">
            <a:miter lim="400000"/>
          </a:ln>
        </p:spPr>
      </p:pic>
    </p:spTree>
    <p:extLst>
      <p:ext uri="{BB962C8B-B14F-4D97-AF65-F5344CB8AC3E}">
        <p14:creationId xmlns:p14="http://schemas.microsoft.com/office/powerpoint/2010/main" val="1469593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Mintrabajo-word.png"/>
          <p:cNvPicPr/>
          <p:nvPr/>
        </p:nvPicPr>
        <p:blipFill>
          <a:blip r:embed="rId2">
            <a:extLst/>
          </a:blip>
          <a:stretch>
            <a:fillRect/>
          </a:stretch>
        </p:blipFill>
        <p:spPr>
          <a:xfrm>
            <a:off x="6137878" y="6078543"/>
            <a:ext cx="2925923" cy="685289"/>
          </a:xfrm>
          <a:prstGeom prst="rect">
            <a:avLst/>
          </a:prstGeom>
          <a:ln w="12700">
            <a:miter lim="400000"/>
          </a:ln>
        </p:spPr>
      </p:pic>
      <p:sp>
        <p:nvSpPr>
          <p:cNvPr id="50" name="Shape 50"/>
          <p:cNvSpPr/>
          <p:nvPr/>
        </p:nvSpPr>
        <p:spPr>
          <a:xfrm>
            <a:off x="3578" y="2659499"/>
            <a:ext cx="9136844" cy="1270001"/>
          </a:xfrm>
          <a:prstGeom prst="rect">
            <a:avLst/>
          </a:prstGeom>
          <a:solidFill>
            <a:srgbClr val="353588"/>
          </a:solidFill>
          <a:ln w="12700">
            <a:miter lim="400000"/>
          </a:ln>
          <a:effectLst>
            <a:outerShdw blurRad="38100" dir="5400000" rotWithShape="0">
              <a:srgbClr val="9A403E">
                <a:alpha val="35000"/>
              </a:srgbClr>
            </a:outerShdw>
          </a:effectLst>
        </p:spPr>
        <p:txBody>
          <a:bodyPr lIns="0" tIns="0" rIns="0" bIns="0" anchor="ctr"/>
          <a:lstStyle/>
          <a:p>
            <a:pPr lvl="1" algn="r">
              <a:defRPr sz="4500" b="1">
                <a:solidFill>
                  <a:srgbClr val="FFFFFF"/>
                </a:solidFill>
                <a:latin typeface="Verdana"/>
                <a:ea typeface="Verdana"/>
                <a:cs typeface="Verdana"/>
                <a:sym typeface="Verdana"/>
              </a:defRPr>
            </a:pPr>
            <a:endParaRPr dirty="0"/>
          </a:p>
        </p:txBody>
      </p:sp>
      <p:sp>
        <p:nvSpPr>
          <p:cNvPr id="51" name="Shape 51"/>
          <p:cNvSpPr/>
          <p:nvPr/>
        </p:nvSpPr>
        <p:spPr>
          <a:xfrm>
            <a:off x="552939" y="3131676"/>
            <a:ext cx="7870487" cy="36933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a:r>
              <a:rPr lang="es-MX" sz="2400" b="1" dirty="0">
                <a:solidFill>
                  <a:schemeClr val="bg1"/>
                </a:solidFill>
                <a:cs typeface="Arial" panose="020B0604020202020204" pitchFamily="34" charset="0"/>
              </a:rPr>
              <a:t>APOYO A LAS EMPRESAS EN EL TERRITORIO</a:t>
            </a:r>
            <a:endParaRPr lang="es-MX" b="1" dirty="0">
              <a:solidFill>
                <a:schemeClr val="bg1"/>
              </a:solidFill>
              <a:cs typeface="Arial" panose="020B0604020202020204" pitchFamily="34" charset="0"/>
            </a:endParaRPr>
          </a:p>
        </p:txBody>
      </p:sp>
    </p:spTree>
    <p:extLst>
      <p:ext uri="{BB962C8B-B14F-4D97-AF65-F5344CB8AC3E}">
        <p14:creationId xmlns:p14="http://schemas.microsoft.com/office/powerpoint/2010/main" val="3467024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texto 2"/>
          <p:cNvSpPr>
            <a:spLocks noGrp="1"/>
          </p:cNvSpPr>
          <p:nvPr>
            <p:ph type="body" idx="1"/>
          </p:nvPr>
        </p:nvSpPr>
        <p:spPr/>
        <p:txBody>
          <a:bodyPr/>
          <a:lstStyle/>
          <a:p>
            <a:endParaRPr lang="es-CO"/>
          </a:p>
        </p:txBody>
      </p:sp>
      <p:pic>
        <p:nvPicPr>
          <p:cNvPr id="4" name="Imagen 3"/>
          <p:cNvPicPr>
            <a:picLocks noChangeAspect="1"/>
          </p:cNvPicPr>
          <p:nvPr/>
        </p:nvPicPr>
        <p:blipFill>
          <a:blip r:embed="rId2"/>
          <a:stretch>
            <a:fillRect/>
          </a:stretch>
        </p:blipFill>
        <p:spPr>
          <a:xfrm>
            <a:off x="2483768" y="188640"/>
            <a:ext cx="4467780" cy="6401595"/>
          </a:xfrm>
          <a:prstGeom prst="rect">
            <a:avLst/>
          </a:prstGeom>
        </p:spPr>
      </p:pic>
    </p:spTree>
    <p:extLst>
      <p:ext uri="{BB962C8B-B14F-4D97-AF65-F5344CB8AC3E}">
        <p14:creationId xmlns:p14="http://schemas.microsoft.com/office/powerpoint/2010/main" val="1165343272"/>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texto 2"/>
          <p:cNvSpPr>
            <a:spLocks noGrp="1"/>
          </p:cNvSpPr>
          <p:nvPr>
            <p:ph type="body" idx="1"/>
          </p:nvPr>
        </p:nvSpPr>
        <p:spPr/>
        <p:txBody>
          <a:bodyPr/>
          <a:lstStyle/>
          <a:p>
            <a:endParaRPr lang="es-CO"/>
          </a:p>
        </p:txBody>
      </p:sp>
      <p:pic>
        <p:nvPicPr>
          <p:cNvPr id="4" name="Imagen 3"/>
          <p:cNvPicPr>
            <a:picLocks noChangeAspect="1"/>
          </p:cNvPicPr>
          <p:nvPr/>
        </p:nvPicPr>
        <p:blipFill>
          <a:blip r:embed="rId2"/>
          <a:stretch>
            <a:fillRect/>
          </a:stretch>
        </p:blipFill>
        <p:spPr>
          <a:xfrm>
            <a:off x="2771800" y="188640"/>
            <a:ext cx="3600400" cy="6480720"/>
          </a:xfrm>
          <a:prstGeom prst="rect">
            <a:avLst/>
          </a:prstGeom>
        </p:spPr>
      </p:pic>
    </p:spTree>
    <p:extLst>
      <p:ext uri="{BB962C8B-B14F-4D97-AF65-F5344CB8AC3E}">
        <p14:creationId xmlns:p14="http://schemas.microsoft.com/office/powerpoint/2010/main" val="3686649107"/>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5" name="Imagen 4"/>
          <p:cNvPicPr>
            <a:picLocks noChangeAspect="1"/>
          </p:cNvPicPr>
          <p:nvPr/>
        </p:nvPicPr>
        <p:blipFill>
          <a:blip r:embed="rId2"/>
          <a:stretch>
            <a:fillRect/>
          </a:stretch>
        </p:blipFill>
        <p:spPr>
          <a:xfrm>
            <a:off x="2339752" y="92076"/>
            <a:ext cx="4104456" cy="6526085"/>
          </a:xfrm>
          <a:prstGeom prst="rect">
            <a:avLst/>
          </a:prstGeom>
        </p:spPr>
      </p:pic>
      <p:sp>
        <p:nvSpPr>
          <p:cNvPr id="3" name="Marcador de texto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2783963548"/>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Imagen 3"/>
          <p:cNvPicPr>
            <a:picLocks noChangeAspect="1"/>
          </p:cNvPicPr>
          <p:nvPr/>
        </p:nvPicPr>
        <p:blipFill>
          <a:blip r:embed="rId2"/>
          <a:stretch>
            <a:fillRect/>
          </a:stretch>
        </p:blipFill>
        <p:spPr>
          <a:xfrm>
            <a:off x="2339752" y="122140"/>
            <a:ext cx="4613442" cy="6547220"/>
          </a:xfrm>
          <a:prstGeom prst="rect">
            <a:avLst/>
          </a:prstGeom>
        </p:spPr>
      </p:pic>
      <p:sp>
        <p:nvSpPr>
          <p:cNvPr id="3" name="Marcador de texto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2638466840"/>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5" name="Imagen 4"/>
          <p:cNvPicPr>
            <a:picLocks noChangeAspect="1"/>
          </p:cNvPicPr>
          <p:nvPr/>
        </p:nvPicPr>
        <p:blipFill>
          <a:blip r:embed="rId2"/>
          <a:stretch>
            <a:fillRect/>
          </a:stretch>
        </p:blipFill>
        <p:spPr>
          <a:xfrm>
            <a:off x="2627784" y="92074"/>
            <a:ext cx="3744416" cy="6597967"/>
          </a:xfrm>
          <a:prstGeom prst="rect">
            <a:avLst/>
          </a:prstGeom>
        </p:spPr>
      </p:pic>
      <p:sp>
        <p:nvSpPr>
          <p:cNvPr id="3" name="Marcador de texto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109253596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Mintrabajo-word.png"/>
          <p:cNvPicPr/>
          <p:nvPr/>
        </p:nvPicPr>
        <p:blipFill>
          <a:blip r:embed="rId2">
            <a:extLst/>
          </a:blip>
          <a:stretch>
            <a:fillRect/>
          </a:stretch>
        </p:blipFill>
        <p:spPr>
          <a:xfrm>
            <a:off x="6137878" y="6078543"/>
            <a:ext cx="2925923" cy="685289"/>
          </a:xfrm>
          <a:prstGeom prst="rect">
            <a:avLst/>
          </a:prstGeom>
          <a:ln w="12700">
            <a:miter lim="400000"/>
          </a:ln>
        </p:spPr>
      </p:pic>
      <p:sp>
        <p:nvSpPr>
          <p:cNvPr id="59" name="Shape 59"/>
          <p:cNvSpPr/>
          <p:nvPr/>
        </p:nvSpPr>
        <p:spPr>
          <a:xfrm>
            <a:off x="1132046" y="341866"/>
            <a:ext cx="6752322" cy="539396"/>
          </a:xfrm>
          <a:prstGeom prst="rect">
            <a:avLst/>
          </a:prstGeom>
          <a:solidFill>
            <a:srgbClr val="353588"/>
          </a:solidFill>
          <a:ln w="12700">
            <a:miter lim="400000"/>
          </a:ln>
          <a:effectLst>
            <a:outerShdw blurRad="38100" dir="5400000" rotWithShape="0">
              <a:srgbClr val="9A403E">
                <a:alpha val="35000"/>
              </a:srgbClr>
            </a:outerShdw>
          </a:effectLst>
        </p:spPr>
        <p:txBody>
          <a:bodyPr lIns="0" tIns="0" rIns="0" bIns="0" anchor="ctr"/>
          <a:lstStyle/>
          <a:p>
            <a:pPr lvl="1" algn="ctr">
              <a:defRPr sz="4500" b="1">
                <a:solidFill>
                  <a:srgbClr val="FFFFFF"/>
                </a:solidFill>
                <a:latin typeface="Verdana"/>
                <a:ea typeface="Verdana"/>
                <a:cs typeface="Verdana"/>
                <a:sym typeface="Verdana"/>
              </a:defRPr>
            </a:pPr>
            <a:r>
              <a:rPr lang="es-CO" sz="2400" i="1" dirty="0">
                <a:latin typeface="Calibri" panose="020F0502020204030204" pitchFamily="34" charset="0"/>
              </a:rPr>
              <a:t>Art. 2.2.4.6.13 Conservación de los documentos </a:t>
            </a:r>
            <a:endParaRPr sz="2400" dirty="0">
              <a:latin typeface="Calibri" panose="020F0502020204030204" pitchFamily="34" charset="0"/>
            </a:endParaRPr>
          </a:p>
        </p:txBody>
      </p:sp>
      <p:sp>
        <p:nvSpPr>
          <p:cNvPr id="8" name="2 Marcador de contenido"/>
          <p:cNvSpPr txBox="1">
            <a:spLocks/>
          </p:cNvSpPr>
          <p:nvPr/>
        </p:nvSpPr>
        <p:spPr>
          <a:xfrm>
            <a:off x="327043" y="1250646"/>
            <a:ext cx="4320480" cy="5170541"/>
          </a:xfrm>
          <a:prstGeom prst="rect">
            <a:avLst/>
          </a:prstGeom>
          <a:ln w="12700">
            <a:miter lim="400000"/>
          </a:ln>
          <a:extLst>
            <a:ext uri="{C572A759-6A51-4108-AA02-DFA0A04FC94B}">
              <ma14:wrappingTextBoxFlag xmlns:ma14="http://schemas.microsoft.com/office/mac/drawingml/2011/main" xmlns="" val="1"/>
            </a:ext>
          </a:extLst>
        </p:spPr>
        <p:txBody>
          <a:bodyPr lIns="45719" rIns="45719">
            <a:noAutofit/>
          </a:bodyPr>
          <a:lst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194560" indent="-365760">
              <a:spcBef>
                <a:spcPts val="700"/>
              </a:spcBef>
              <a:buSzPct val="100000"/>
              <a:buFont typeface="Arial"/>
              <a:buChar char="»"/>
              <a:defRPr sz="3200">
                <a:latin typeface="Calibri"/>
                <a:ea typeface="Calibri"/>
                <a:cs typeface="Calibri"/>
                <a:sym typeface="Calibri"/>
              </a:defRPr>
            </a:lvl5pPr>
            <a:lvl6pPr marL="2651760" indent="-365760">
              <a:spcBef>
                <a:spcPts val="700"/>
              </a:spcBef>
              <a:buSzPct val="100000"/>
              <a:buFont typeface="Arial"/>
              <a:buChar char="•"/>
              <a:defRPr sz="3200">
                <a:latin typeface="Calibri"/>
                <a:ea typeface="Calibri"/>
                <a:cs typeface="Calibri"/>
                <a:sym typeface="Calibri"/>
              </a:defRPr>
            </a:lvl6pPr>
            <a:lvl7pPr marL="3108960" indent="-365760">
              <a:spcBef>
                <a:spcPts val="700"/>
              </a:spcBef>
              <a:buSzPct val="100000"/>
              <a:buFont typeface="Arial"/>
              <a:buChar char="•"/>
              <a:defRPr sz="3200">
                <a:latin typeface="Calibri"/>
                <a:ea typeface="Calibri"/>
                <a:cs typeface="Calibri"/>
                <a:sym typeface="Calibri"/>
              </a:defRPr>
            </a:lvl7pPr>
            <a:lvl8pPr marL="3566159" indent="-365759">
              <a:spcBef>
                <a:spcPts val="700"/>
              </a:spcBef>
              <a:buSzPct val="100000"/>
              <a:buFont typeface="Arial"/>
              <a:buChar char="•"/>
              <a:defRPr sz="3200">
                <a:latin typeface="Calibri"/>
                <a:ea typeface="Calibri"/>
                <a:cs typeface="Calibri"/>
                <a:sym typeface="Calibri"/>
              </a:defRPr>
            </a:lvl8pPr>
            <a:lvl9pPr marL="4023359" indent="-365759">
              <a:spcBef>
                <a:spcPts val="700"/>
              </a:spcBef>
              <a:buSzPct val="100000"/>
              <a:buFont typeface="Arial"/>
              <a:buChar char="•"/>
              <a:defRPr sz="3200">
                <a:latin typeface="Calibri"/>
                <a:ea typeface="Calibri"/>
                <a:cs typeface="Calibri"/>
                <a:sym typeface="Calibri"/>
              </a:defRPr>
            </a:lvl9pPr>
          </a:lstStyle>
          <a:p>
            <a:pPr marL="109728" indent="0" algn="just">
              <a:buFont typeface="Arial"/>
              <a:buNone/>
            </a:pPr>
            <a:r>
              <a:rPr lang="es-CO" sz="1400" dirty="0"/>
              <a:t>Los siguientes documentos y registros, deben ser conservados por un período mínimo de veinte (20) años, contados a partir del momento en que cese la relación laboral del trabajador con la empresa: </a:t>
            </a:r>
          </a:p>
          <a:p>
            <a:pPr marL="109728" indent="0" algn="just">
              <a:buFont typeface="Arial"/>
              <a:buNone/>
            </a:pPr>
            <a:endParaRPr lang="es-CO" sz="1400" dirty="0"/>
          </a:p>
          <a:p>
            <a:pPr algn="just">
              <a:buFont typeface="+mj-lt"/>
              <a:buAutoNum type="arabicPeriod"/>
            </a:pPr>
            <a:r>
              <a:rPr lang="es-CO" sz="1400" dirty="0"/>
              <a:t>Los resultados de los perfiles epidemiológicos de salud y  los conceptos de los exámenes de I, P y de R.</a:t>
            </a:r>
          </a:p>
          <a:p>
            <a:pPr algn="just">
              <a:buFont typeface="+mj-lt"/>
              <a:buAutoNum type="arabicPeriod"/>
            </a:pPr>
            <a:endParaRPr lang="es-CO" sz="1400" dirty="0"/>
          </a:p>
          <a:p>
            <a:pPr algn="just">
              <a:buFont typeface="+mj-lt"/>
              <a:buAutoNum type="arabicPeriod"/>
            </a:pPr>
            <a:r>
              <a:rPr lang="es-CO" sz="1400" dirty="0"/>
              <a:t>Cuando la empresa cuente con médico especialista los resultados de exámenes de I, P y de R, así como los resultados de los exámenes complementarios.</a:t>
            </a:r>
          </a:p>
          <a:p>
            <a:pPr algn="just">
              <a:buFont typeface="+mj-lt"/>
              <a:buAutoNum type="arabicPeriod"/>
            </a:pPr>
            <a:endParaRPr lang="es-CO" sz="1400" dirty="0"/>
          </a:p>
          <a:p>
            <a:pPr algn="just">
              <a:buFont typeface="+mj-lt"/>
              <a:buAutoNum type="arabicPeriod"/>
            </a:pPr>
            <a:r>
              <a:rPr lang="es-CO" sz="1400" dirty="0"/>
              <a:t>Resultados de mediciones y monitoreo a los ambientes de trabajo.</a:t>
            </a:r>
          </a:p>
          <a:p>
            <a:pPr algn="just">
              <a:buFont typeface="+mj-lt"/>
              <a:buAutoNum type="arabicPeriod"/>
            </a:pPr>
            <a:endParaRPr lang="es-CO" sz="1400" dirty="0"/>
          </a:p>
          <a:p>
            <a:pPr algn="just">
              <a:buFont typeface="+mj-lt"/>
              <a:buAutoNum type="arabicPeriod"/>
            </a:pPr>
            <a:r>
              <a:rPr lang="es-CO" sz="1400" dirty="0">
                <a:solidFill>
                  <a:schemeClr val="tx1"/>
                </a:solidFill>
              </a:rPr>
              <a:t>Registros de las actividades de capacitación, formación y entrenamiento.</a:t>
            </a:r>
          </a:p>
          <a:p>
            <a:pPr algn="just">
              <a:buFont typeface="+mj-lt"/>
              <a:buAutoNum type="arabicPeriod"/>
            </a:pPr>
            <a:endParaRPr lang="es-CO" sz="1400" dirty="0"/>
          </a:p>
        </p:txBody>
      </p:sp>
      <p:sp>
        <p:nvSpPr>
          <p:cNvPr id="9" name="3 Marcador de contenido"/>
          <p:cNvSpPr txBox="1">
            <a:spLocks/>
          </p:cNvSpPr>
          <p:nvPr/>
        </p:nvSpPr>
        <p:spPr>
          <a:xfrm>
            <a:off x="4928872" y="1021430"/>
            <a:ext cx="4038600" cy="2088232"/>
          </a:xfrm>
          <a:prstGeom prst="rect">
            <a:avLst/>
          </a:prstGeom>
          <a:ln w="12700">
            <a:miter lim="400000"/>
          </a:ln>
        </p:spPr>
        <p:txBody>
          <a:bodyPr lIns="45719" rIns="45719" anchor="ctr">
            <a:normAutofit/>
          </a:bodyPr>
          <a:lstStyle>
            <a:lvl1pPr algn="r">
              <a:defRPr sz="1200">
                <a:solidFill>
                  <a:srgbClr val="888888"/>
                </a:solidFill>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a:lstStyle>
          <a:p>
            <a:pPr algn="just"/>
            <a:endParaRPr lang="es-CO" sz="1400" dirty="0"/>
          </a:p>
          <a:p>
            <a:pPr algn="just"/>
            <a:r>
              <a:rPr lang="es-CO" sz="1400" dirty="0">
                <a:solidFill>
                  <a:schemeClr val="tx1"/>
                </a:solidFill>
              </a:rPr>
              <a:t>5.   Registro del suministro de elementos y equipos de protección personal.</a:t>
            </a:r>
          </a:p>
          <a:p>
            <a:pPr marL="109728" algn="just"/>
            <a:endParaRPr lang="es-CO" sz="1400" dirty="0">
              <a:solidFill>
                <a:schemeClr val="tx1"/>
              </a:solidFill>
            </a:endParaRPr>
          </a:p>
          <a:p>
            <a:pPr marL="109728" algn="just"/>
            <a:endParaRPr lang="es-CO" sz="1400" dirty="0">
              <a:solidFill>
                <a:schemeClr val="tx1"/>
              </a:solidFill>
            </a:endParaRPr>
          </a:p>
          <a:p>
            <a:pPr marL="109728" algn="just"/>
            <a:r>
              <a:rPr lang="es-CO" sz="1400" dirty="0">
                <a:solidFill>
                  <a:schemeClr val="tx1"/>
                </a:solidFill>
              </a:rPr>
              <a:t>Para los demás documentos y registros, el empleador deberá elaborar y cumplir con un sistema de archivo o retención documental, según aplique.</a:t>
            </a:r>
          </a:p>
          <a:p>
            <a:pPr algn="just"/>
            <a:endParaRPr lang="es-CO" sz="1400" dirty="0">
              <a:solidFill>
                <a:schemeClr val="tx1"/>
              </a:solidFill>
            </a:endParaRPr>
          </a:p>
        </p:txBody>
      </p:sp>
      <p:pic>
        <p:nvPicPr>
          <p:cNvPr id="10" name="Picture 2" descr="C:\Users\Schneider\Desktop\lup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0335" y="3519615"/>
            <a:ext cx="3475674" cy="239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211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Imagen 3"/>
          <p:cNvPicPr>
            <a:picLocks noChangeAspect="1"/>
          </p:cNvPicPr>
          <p:nvPr/>
        </p:nvPicPr>
        <p:blipFill>
          <a:blip r:embed="rId2"/>
          <a:stretch>
            <a:fillRect/>
          </a:stretch>
        </p:blipFill>
        <p:spPr>
          <a:xfrm>
            <a:off x="2627784" y="100013"/>
            <a:ext cx="4120934" cy="6497339"/>
          </a:xfrm>
          <a:prstGeom prst="rect">
            <a:avLst/>
          </a:prstGeom>
        </p:spPr>
      </p:pic>
      <p:sp>
        <p:nvSpPr>
          <p:cNvPr id="3" name="Marcador de texto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2506590367"/>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23528" y="3284984"/>
            <a:ext cx="8229600" cy="1069848"/>
          </a:xfrm>
        </p:spPr>
        <p:txBody>
          <a:bodyPr>
            <a:noAutofit/>
          </a:bodyPr>
          <a:lstStyle/>
          <a:p>
            <a:r>
              <a:rPr lang="es-CO" sz="5400" b="1" dirty="0">
                <a:solidFill>
                  <a:srgbClr val="353588"/>
                </a:solidFill>
              </a:rPr>
              <a:t>Si solicita asesoría de su ARL y esta no se lo otorga infórmenos:</a:t>
            </a:r>
            <a:br>
              <a:rPr lang="es-CO" sz="5400" b="1" dirty="0">
                <a:solidFill>
                  <a:srgbClr val="353588"/>
                </a:solidFill>
              </a:rPr>
            </a:br>
            <a:br>
              <a:rPr lang="es-CO" sz="5400" b="1" dirty="0">
                <a:solidFill>
                  <a:srgbClr val="353588"/>
                </a:solidFill>
              </a:rPr>
            </a:br>
            <a:r>
              <a:rPr lang="es-CO" sz="3200" b="1" dirty="0">
                <a:solidFill>
                  <a:srgbClr val="353588"/>
                </a:solidFill>
              </a:rPr>
              <a:t>implementacion.sgsst@mintrabajo.gov.co</a:t>
            </a:r>
            <a:r>
              <a:rPr lang="es-CO" sz="4800" b="1" dirty="0">
                <a:solidFill>
                  <a:srgbClr val="353588"/>
                </a:solidFill>
              </a:rPr>
              <a:t> </a:t>
            </a:r>
            <a:br>
              <a:rPr lang="es-CO" sz="4800" b="1" dirty="0">
                <a:solidFill>
                  <a:srgbClr val="353588"/>
                </a:solidFill>
              </a:rPr>
            </a:br>
            <a:endParaRPr lang="es-CO" sz="3200" b="1" dirty="0">
              <a:solidFill>
                <a:srgbClr val="353588"/>
              </a:solidFill>
            </a:endParaRPr>
          </a:p>
        </p:txBody>
      </p:sp>
      <p:pic>
        <p:nvPicPr>
          <p:cNvPr id="5" name="Mintrabajo-word.png"/>
          <p:cNvPicPr/>
          <p:nvPr/>
        </p:nvPicPr>
        <p:blipFill>
          <a:blip r:embed="rId2">
            <a:extLst/>
          </a:blip>
          <a:stretch>
            <a:fillRect/>
          </a:stretch>
        </p:blipFill>
        <p:spPr>
          <a:xfrm>
            <a:off x="6137878" y="6078543"/>
            <a:ext cx="2925923" cy="685289"/>
          </a:xfrm>
          <a:prstGeom prst="rect">
            <a:avLst/>
          </a:prstGeom>
          <a:ln w="12700">
            <a:miter lim="400000"/>
          </a:ln>
        </p:spPr>
      </p:pic>
    </p:spTree>
    <p:extLst>
      <p:ext uri="{BB962C8B-B14F-4D97-AF65-F5344CB8AC3E}">
        <p14:creationId xmlns:p14="http://schemas.microsoft.com/office/powerpoint/2010/main" val="2133631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908720"/>
            <a:ext cx="7836108"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Mintrabajo-word.png"/>
          <p:cNvPicPr/>
          <p:nvPr/>
        </p:nvPicPr>
        <p:blipFill>
          <a:blip r:embed="rId3" cstate="print">
            <a:extLst/>
          </a:blip>
          <a:stretch>
            <a:fillRect/>
          </a:stretch>
        </p:blipFill>
        <p:spPr>
          <a:xfrm>
            <a:off x="6137878" y="6165304"/>
            <a:ext cx="2925923" cy="685289"/>
          </a:xfrm>
          <a:prstGeom prst="rect">
            <a:avLst/>
          </a:prstGeom>
          <a:ln w="12700">
            <a:miter lim="400000"/>
          </a:ln>
        </p:spPr>
      </p:pic>
    </p:spTree>
    <p:extLst>
      <p:ext uri="{BB962C8B-B14F-4D97-AF65-F5344CB8AC3E}">
        <p14:creationId xmlns:p14="http://schemas.microsoft.com/office/powerpoint/2010/main" val="1604292295"/>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539552" y="2780928"/>
            <a:ext cx="8229600" cy="1069848"/>
          </a:xfrm>
        </p:spPr>
        <p:txBody>
          <a:bodyPr>
            <a:noAutofit/>
          </a:bodyPr>
          <a:lstStyle/>
          <a:p>
            <a:pPr algn="ctr"/>
            <a:r>
              <a:rPr lang="es-CO" sz="7200" b="1" dirty="0">
                <a:solidFill>
                  <a:srgbClr val="353588"/>
                </a:solidFill>
              </a:rPr>
              <a:t>Gracias </a:t>
            </a:r>
          </a:p>
        </p:txBody>
      </p:sp>
      <p:pic>
        <p:nvPicPr>
          <p:cNvPr id="5" name="Mintrabajo-word.png"/>
          <p:cNvPicPr/>
          <p:nvPr/>
        </p:nvPicPr>
        <p:blipFill>
          <a:blip r:embed="rId2">
            <a:extLst/>
          </a:blip>
          <a:stretch>
            <a:fillRect/>
          </a:stretch>
        </p:blipFill>
        <p:spPr>
          <a:xfrm>
            <a:off x="6137878" y="6078543"/>
            <a:ext cx="2925923" cy="685289"/>
          </a:xfrm>
          <a:prstGeom prst="rect">
            <a:avLst/>
          </a:prstGeom>
          <a:ln w="12700">
            <a:miter lim="400000"/>
          </a:ln>
        </p:spPr>
      </p:pic>
    </p:spTree>
    <p:extLst>
      <p:ext uri="{BB962C8B-B14F-4D97-AF65-F5344CB8AC3E}">
        <p14:creationId xmlns:p14="http://schemas.microsoft.com/office/powerpoint/2010/main" val="3327275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Mintrabajo-word.png"/>
          <p:cNvPicPr/>
          <p:nvPr/>
        </p:nvPicPr>
        <p:blipFill>
          <a:blip r:embed="rId2">
            <a:extLst/>
          </a:blip>
          <a:stretch>
            <a:fillRect/>
          </a:stretch>
        </p:blipFill>
        <p:spPr>
          <a:xfrm>
            <a:off x="6137878" y="6078543"/>
            <a:ext cx="2925923" cy="685289"/>
          </a:xfrm>
          <a:prstGeom prst="rect">
            <a:avLst/>
          </a:prstGeom>
          <a:ln w="12700">
            <a:miter lim="400000"/>
          </a:ln>
        </p:spPr>
      </p:pic>
      <p:sp>
        <p:nvSpPr>
          <p:cNvPr id="59" name="Shape 59"/>
          <p:cNvSpPr/>
          <p:nvPr/>
        </p:nvSpPr>
        <p:spPr>
          <a:xfrm>
            <a:off x="1132046" y="332656"/>
            <a:ext cx="6752322" cy="539396"/>
          </a:xfrm>
          <a:prstGeom prst="rect">
            <a:avLst/>
          </a:prstGeom>
          <a:solidFill>
            <a:srgbClr val="353588"/>
          </a:solidFill>
          <a:ln w="12700">
            <a:miter lim="400000"/>
          </a:ln>
          <a:effectLst>
            <a:outerShdw blurRad="38100" dir="5400000" rotWithShape="0">
              <a:srgbClr val="9A403E">
                <a:alpha val="35000"/>
              </a:srgbClr>
            </a:outerShdw>
          </a:effectLst>
        </p:spPr>
        <p:txBody>
          <a:bodyPr lIns="0" tIns="0" rIns="0" bIns="0" anchor="ctr"/>
          <a:lstStyle/>
          <a:p>
            <a:pPr lvl="1" algn="ctr">
              <a:defRPr sz="4500" b="1">
                <a:solidFill>
                  <a:srgbClr val="FFFFFF"/>
                </a:solidFill>
                <a:latin typeface="Verdana"/>
                <a:ea typeface="Verdana"/>
                <a:cs typeface="Verdana"/>
                <a:sym typeface="Verdana"/>
              </a:defRPr>
            </a:pPr>
            <a:r>
              <a:rPr lang="es-CO" sz="2400" dirty="0">
                <a:latin typeface="Calibri" panose="020F0502020204030204" pitchFamily="34" charset="0"/>
              </a:rPr>
              <a:t>Art. 2.2.4.6.16 </a:t>
            </a:r>
            <a:r>
              <a:rPr lang="es-CO" sz="2400" i="1" dirty="0">
                <a:latin typeface="Calibri" panose="020F0502020204030204" pitchFamily="34" charset="0"/>
              </a:rPr>
              <a:t>Evaluación inicial </a:t>
            </a:r>
            <a:r>
              <a:rPr lang="es-CO" sz="2400" dirty="0">
                <a:latin typeface="Calibri" panose="020F0502020204030204" pitchFamily="34" charset="0"/>
              </a:rPr>
              <a:t>SG – SST</a:t>
            </a:r>
            <a:endParaRPr sz="2400" dirty="0">
              <a:latin typeface="Calibri" panose="020F0502020204030204" pitchFamily="34" charset="0"/>
            </a:endParaRPr>
          </a:p>
        </p:txBody>
      </p:sp>
      <p:graphicFrame>
        <p:nvGraphicFramePr>
          <p:cNvPr id="7" name="6 Diagrama"/>
          <p:cNvGraphicFramePr/>
          <p:nvPr>
            <p:extLst>
              <p:ext uri="{D42A27DB-BD31-4B8C-83A1-F6EECF244321}">
                <p14:modId xmlns:p14="http://schemas.microsoft.com/office/powerpoint/2010/main" val="319620697"/>
              </p:ext>
            </p:extLst>
          </p:nvPr>
        </p:nvGraphicFramePr>
        <p:xfrm>
          <a:off x="1371700" y="1628800"/>
          <a:ext cx="6273013"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0703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Mintrabajo-word.png"/>
          <p:cNvPicPr/>
          <p:nvPr/>
        </p:nvPicPr>
        <p:blipFill>
          <a:blip r:embed="rId2">
            <a:extLst/>
          </a:blip>
          <a:stretch>
            <a:fillRect/>
          </a:stretch>
        </p:blipFill>
        <p:spPr>
          <a:xfrm>
            <a:off x="6137878" y="6078543"/>
            <a:ext cx="2925923" cy="685289"/>
          </a:xfrm>
          <a:prstGeom prst="rect">
            <a:avLst/>
          </a:prstGeom>
          <a:ln w="12700">
            <a:miter lim="400000"/>
          </a:ln>
        </p:spPr>
      </p:pic>
      <p:sp>
        <p:nvSpPr>
          <p:cNvPr id="59" name="Shape 59"/>
          <p:cNvSpPr/>
          <p:nvPr/>
        </p:nvSpPr>
        <p:spPr>
          <a:xfrm>
            <a:off x="1132046" y="341866"/>
            <a:ext cx="6752322" cy="539396"/>
          </a:xfrm>
          <a:prstGeom prst="rect">
            <a:avLst/>
          </a:prstGeom>
          <a:solidFill>
            <a:srgbClr val="353588"/>
          </a:solidFill>
          <a:ln w="12700">
            <a:miter lim="400000"/>
          </a:ln>
          <a:effectLst>
            <a:outerShdw blurRad="38100" dir="5400000" rotWithShape="0">
              <a:srgbClr val="9A403E">
                <a:alpha val="35000"/>
              </a:srgbClr>
            </a:outerShdw>
          </a:effectLst>
        </p:spPr>
        <p:txBody>
          <a:bodyPr lIns="0" tIns="0" rIns="0" bIns="0" anchor="ctr"/>
          <a:lstStyle/>
          <a:p>
            <a:pPr lvl="1" algn="ctr">
              <a:defRPr sz="4500" b="1">
                <a:solidFill>
                  <a:srgbClr val="FFFFFF"/>
                </a:solidFill>
                <a:latin typeface="Verdana"/>
                <a:ea typeface="Verdana"/>
                <a:cs typeface="Verdana"/>
                <a:sym typeface="Verdana"/>
              </a:defRPr>
            </a:pPr>
            <a:r>
              <a:rPr lang="es-CO" sz="2400" dirty="0">
                <a:latin typeface="Calibri" panose="020F0502020204030204" pitchFamily="34" charset="0"/>
              </a:rPr>
              <a:t>Art. 2.2.4.6.17 </a:t>
            </a:r>
            <a:r>
              <a:rPr lang="es-CO" sz="2400" i="1" dirty="0">
                <a:latin typeface="Calibri" panose="020F0502020204030204" pitchFamily="34" charset="0"/>
              </a:rPr>
              <a:t>Planificación del SG – SST</a:t>
            </a:r>
            <a:endParaRPr sz="2400" dirty="0">
              <a:latin typeface="Calibri" panose="020F0502020204030204" pitchFamily="34" charset="0"/>
            </a:endParaRPr>
          </a:p>
        </p:txBody>
      </p:sp>
      <p:sp>
        <p:nvSpPr>
          <p:cNvPr id="6" name="2 Marcador de contenido"/>
          <p:cNvSpPr txBox="1">
            <a:spLocks/>
          </p:cNvSpPr>
          <p:nvPr/>
        </p:nvSpPr>
        <p:spPr>
          <a:xfrm>
            <a:off x="539156" y="1734254"/>
            <a:ext cx="8229600" cy="4325112"/>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194560" indent="-365760">
              <a:spcBef>
                <a:spcPts val="700"/>
              </a:spcBef>
              <a:buSzPct val="100000"/>
              <a:buFont typeface="Arial"/>
              <a:buChar char="»"/>
              <a:defRPr sz="3200">
                <a:latin typeface="Calibri"/>
                <a:ea typeface="Calibri"/>
                <a:cs typeface="Calibri"/>
                <a:sym typeface="Calibri"/>
              </a:defRPr>
            </a:lvl5pPr>
            <a:lvl6pPr marL="2651760" indent="-365760">
              <a:spcBef>
                <a:spcPts val="700"/>
              </a:spcBef>
              <a:buSzPct val="100000"/>
              <a:buFont typeface="Arial"/>
              <a:buChar char="•"/>
              <a:defRPr sz="3200">
                <a:latin typeface="Calibri"/>
                <a:ea typeface="Calibri"/>
                <a:cs typeface="Calibri"/>
                <a:sym typeface="Calibri"/>
              </a:defRPr>
            </a:lvl6pPr>
            <a:lvl7pPr marL="3108960" indent="-365760">
              <a:spcBef>
                <a:spcPts val="700"/>
              </a:spcBef>
              <a:buSzPct val="100000"/>
              <a:buFont typeface="Arial"/>
              <a:buChar char="•"/>
              <a:defRPr sz="3200">
                <a:latin typeface="Calibri"/>
                <a:ea typeface="Calibri"/>
                <a:cs typeface="Calibri"/>
                <a:sym typeface="Calibri"/>
              </a:defRPr>
            </a:lvl7pPr>
            <a:lvl8pPr marL="3566159" indent="-365759">
              <a:spcBef>
                <a:spcPts val="700"/>
              </a:spcBef>
              <a:buSzPct val="100000"/>
              <a:buFont typeface="Arial"/>
              <a:buChar char="•"/>
              <a:defRPr sz="3200">
                <a:latin typeface="Calibri"/>
                <a:ea typeface="Calibri"/>
                <a:cs typeface="Calibri"/>
                <a:sym typeface="Calibri"/>
              </a:defRPr>
            </a:lvl8pPr>
            <a:lvl9pPr marL="4023359" indent="-365759">
              <a:spcBef>
                <a:spcPts val="700"/>
              </a:spcBef>
              <a:buSzPct val="100000"/>
              <a:buFont typeface="Arial"/>
              <a:buChar char="•"/>
              <a:defRPr sz="3200">
                <a:latin typeface="Calibri"/>
                <a:ea typeface="Calibri"/>
                <a:cs typeface="Calibri"/>
                <a:sym typeface="Calibri"/>
              </a:defRPr>
            </a:lvl9pPr>
          </a:lstStyle>
          <a:p>
            <a:endParaRPr lang="es-CO" dirty="0"/>
          </a:p>
          <a:p>
            <a:endParaRPr lang="es-CO" dirty="0"/>
          </a:p>
          <a:p>
            <a:endParaRPr lang="es-CO" dirty="0"/>
          </a:p>
          <a:p>
            <a:endParaRPr lang="es-CO" dirty="0"/>
          </a:p>
        </p:txBody>
      </p:sp>
      <p:sp>
        <p:nvSpPr>
          <p:cNvPr id="9" name="8 CuadroTexto"/>
          <p:cNvSpPr txBox="1"/>
          <p:nvPr/>
        </p:nvSpPr>
        <p:spPr>
          <a:xfrm>
            <a:off x="2865324" y="1736866"/>
            <a:ext cx="1656184"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s-CO" dirty="0"/>
              <a:t>Definir prioridades</a:t>
            </a:r>
          </a:p>
        </p:txBody>
      </p:sp>
      <p:sp>
        <p:nvSpPr>
          <p:cNvPr id="10" name="9 CuadroTexto"/>
          <p:cNvSpPr txBox="1"/>
          <p:nvPr/>
        </p:nvSpPr>
        <p:spPr>
          <a:xfrm>
            <a:off x="4716016" y="1736866"/>
            <a:ext cx="1656184"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s-CO" dirty="0"/>
              <a:t>Definir los recursos</a:t>
            </a:r>
          </a:p>
        </p:txBody>
      </p:sp>
      <p:sp>
        <p:nvSpPr>
          <p:cNvPr id="12" name="11 CuadroTexto"/>
          <p:cNvSpPr txBox="1"/>
          <p:nvPr/>
        </p:nvSpPr>
        <p:spPr>
          <a:xfrm>
            <a:off x="539156" y="1734254"/>
            <a:ext cx="1656184" cy="227754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s-CO" dirty="0"/>
              <a:t>Establecer el plan de trabajo anual</a:t>
            </a:r>
          </a:p>
          <a:p>
            <a:pPr algn="ctr"/>
            <a:r>
              <a:rPr lang="es-CO" sz="1400" dirty="0"/>
              <a:t>(Metas,</a:t>
            </a:r>
          </a:p>
          <a:p>
            <a:pPr algn="ctr"/>
            <a:r>
              <a:rPr lang="es-CO" sz="1400" dirty="0"/>
              <a:t>responsables,</a:t>
            </a:r>
          </a:p>
          <a:p>
            <a:pPr algn="ctr"/>
            <a:r>
              <a:rPr lang="es-CO" sz="1400" dirty="0"/>
              <a:t>recursos, actividades y firmado) </a:t>
            </a:r>
          </a:p>
          <a:p>
            <a:pPr algn="ctr"/>
            <a:r>
              <a:rPr lang="es-CO" dirty="0"/>
              <a:t> </a:t>
            </a:r>
          </a:p>
        </p:txBody>
      </p:sp>
      <p:sp>
        <p:nvSpPr>
          <p:cNvPr id="14" name="13 CuadroTexto"/>
          <p:cNvSpPr txBox="1"/>
          <p:nvPr/>
        </p:nvSpPr>
        <p:spPr>
          <a:xfrm>
            <a:off x="548147" y="3771874"/>
            <a:ext cx="1656184" cy="1754326"/>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s-CO" dirty="0"/>
              <a:t>El cumplimiento con la legislación nacional vigente </a:t>
            </a:r>
          </a:p>
        </p:txBody>
      </p:sp>
      <p:sp>
        <p:nvSpPr>
          <p:cNvPr id="15" name="14 CuadroTexto"/>
          <p:cNvSpPr txBox="1"/>
          <p:nvPr/>
        </p:nvSpPr>
        <p:spPr>
          <a:xfrm>
            <a:off x="2699792" y="4786268"/>
            <a:ext cx="1656184"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s-CO" dirty="0"/>
              <a:t>Definir indicadores </a:t>
            </a:r>
          </a:p>
        </p:txBody>
      </p:sp>
      <p:sp>
        <p:nvSpPr>
          <p:cNvPr id="16" name="15 CuadroTexto"/>
          <p:cNvSpPr txBox="1"/>
          <p:nvPr/>
        </p:nvSpPr>
        <p:spPr>
          <a:xfrm>
            <a:off x="4524908" y="4786269"/>
            <a:ext cx="1656184"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s-CO" dirty="0"/>
              <a:t>Mejoramiento continuo </a:t>
            </a:r>
          </a:p>
        </p:txBody>
      </p:sp>
      <p:sp>
        <p:nvSpPr>
          <p:cNvPr id="17" name="16 CuadroTexto"/>
          <p:cNvSpPr txBox="1"/>
          <p:nvPr/>
        </p:nvSpPr>
        <p:spPr>
          <a:xfrm>
            <a:off x="6690876" y="1734254"/>
            <a:ext cx="1656184" cy="369331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s-CO" dirty="0"/>
              <a:t>El fortalecimiento de cada uno de los componentes (Política, Objetivos, Planificación, Aplicación, Evaluación Inicial, Auditoría y Mejora)</a:t>
            </a:r>
          </a:p>
        </p:txBody>
      </p:sp>
      <p:sp>
        <p:nvSpPr>
          <p:cNvPr id="18" name="17 CuadroTexto"/>
          <p:cNvSpPr txBox="1"/>
          <p:nvPr/>
        </p:nvSpPr>
        <p:spPr>
          <a:xfrm>
            <a:off x="3704108" y="3436297"/>
            <a:ext cx="1656184"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CO" dirty="0"/>
              <a:t>Planificación </a:t>
            </a:r>
          </a:p>
        </p:txBody>
      </p:sp>
      <p:cxnSp>
        <p:nvCxnSpPr>
          <p:cNvPr id="19" name="18 Conector recto de flecha"/>
          <p:cNvCxnSpPr/>
          <p:nvPr/>
        </p:nvCxnSpPr>
        <p:spPr>
          <a:xfrm flipH="1" flipV="1">
            <a:off x="3650948" y="2413352"/>
            <a:ext cx="834719" cy="102294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0" name="19 Conector recto de flecha"/>
          <p:cNvCxnSpPr/>
          <p:nvPr/>
        </p:nvCxnSpPr>
        <p:spPr>
          <a:xfrm flipV="1">
            <a:off x="4501556" y="2413352"/>
            <a:ext cx="980492" cy="102294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1" name="20 Conector recto de flecha"/>
          <p:cNvCxnSpPr/>
          <p:nvPr/>
        </p:nvCxnSpPr>
        <p:spPr>
          <a:xfrm flipV="1">
            <a:off x="5360292" y="3620963"/>
            <a:ext cx="1330584" cy="2240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2" name="21 Conector recto de flecha"/>
          <p:cNvCxnSpPr/>
          <p:nvPr/>
        </p:nvCxnSpPr>
        <p:spPr>
          <a:xfrm>
            <a:off x="4521508" y="3840566"/>
            <a:ext cx="874751" cy="94570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3" name="22 Conector recto de flecha"/>
          <p:cNvCxnSpPr/>
          <p:nvPr/>
        </p:nvCxnSpPr>
        <p:spPr>
          <a:xfrm flipH="1">
            <a:off x="3571266" y="3831017"/>
            <a:ext cx="914401" cy="96479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4" name="23 Conector recto de flecha"/>
          <p:cNvCxnSpPr/>
          <p:nvPr/>
        </p:nvCxnSpPr>
        <p:spPr>
          <a:xfrm flipH="1">
            <a:off x="2236786" y="3671482"/>
            <a:ext cx="1467322" cy="90791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5" name="24 Conector recto de flecha"/>
          <p:cNvCxnSpPr/>
          <p:nvPr/>
        </p:nvCxnSpPr>
        <p:spPr>
          <a:xfrm flipH="1" flipV="1">
            <a:off x="2226094" y="2244645"/>
            <a:ext cx="1467322" cy="140739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02312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Mintrabajo-word.png"/>
          <p:cNvPicPr/>
          <p:nvPr/>
        </p:nvPicPr>
        <p:blipFill>
          <a:blip r:embed="rId2">
            <a:extLst/>
          </a:blip>
          <a:stretch>
            <a:fillRect/>
          </a:stretch>
        </p:blipFill>
        <p:spPr>
          <a:xfrm>
            <a:off x="6137878" y="6078543"/>
            <a:ext cx="2925923" cy="685289"/>
          </a:xfrm>
          <a:prstGeom prst="rect">
            <a:avLst/>
          </a:prstGeom>
          <a:ln w="12700">
            <a:miter lim="400000"/>
          </a:ln>
        </p:spPr>
      </p:pic>
      <p:sp>
        <p:nvSpPr>
          <p:cNvPr id="59" name="Shape 59"/>
          <p:cNvSpPr/>
          <p:nvPr/>
        </p:nvSpPr>
        <p:spPr>
          <a:xfrm>
            <a:off x="1132046" y="297316"/>
            <a:ext cx="6752322" cy="539396"/>
          </a:xfrm>
          <a:prstGeom prst="rect">
            <a:avLst/>
          </a:prstGeom>
          <a:solidFill>
            <a:srgbClr val="353588"/>
          </a:solidFill>
          <a:ln w="12700">
            <a:miter lim="400000"/>
          </a:ln>
          <a:effectLst>
            <a:outerShdw blurRad="38100" dir="5400000" rotWithShape="0">
              <a:srgbClr val="9A403E">
                <a:alpha val="35000"/>
              </a:srgbClr>
            </a:outerShdw>
          </a:effectLst>
        </p:spPr>
        <p:txBody>
          <a:bodyPr lIns="0" tIns="0" rIns="0" bIns="0" anchor="ctr"/>
          <a:lstStyle/>
          <a:p>
            <a:pPr lvl="1" algn="ctr">
              <a:defRPr sz="4500" b="1">
                <a:solidFill>
                  <a:srgbClr val="FFFFFF"/>
                </a:solidFill>
                <a:latin typeface="Verdana"/>
                <a:ea typeface="Verdana"/>
                <a:cs typeface="Verdana"/>
                <a:sym typeface="Verdana"/>
              </a:defRPr>
            </a:pPr>
            <a:r>
              <a:rPr lang="es-CO" sz="2000" dirty="0">
                <a:latin typeface="Calibri" panose="020F0502020204030204" pitchFamily="34" charset="0"/>
              </a:rPr>
              <a:t>Art. 2.2.4.6.5 – 2.2.4.6.6 Política de Seguridad y Salud en el trabajo (Por escrito)</a:t>
            </a:r>
            <a:endParaRPr sz="2000" dirty="0">
              <a:latin typeface="Calibri" panose="020F0502020204030204" pitchFamily="34" charset="0"/>
            </a:endParaRPr>
          </a:p>
        </p:txBody>
      </p:sp>
      <p:sp>
        <p:nvSpPr>
          <p:cNvPr id="6" name="2 Marcador de contenido"/>
          <p:cNvSpPr txBox="1">
            <a:spLocks/>
          </p:cNvSpPr>
          <p:nvPr/>
        </p:nvSpPr>
        <p:spPr>
          <a:xfrm>
            <a:off x="539156" y="1734254"/>
            <a:ext cx="8229600" cy="4325112"/>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194560" indent="-365760">
              <a:spcBef>
                <a:spcPts val="700"/>
              </a:spcBef>
              <a:buSzPct val="100000"/>
              <a:buFont typeface="Arial"/>
              <a:buChar char="»"/>
              <a:defRPr sz="3200">
                <a:latin typeface="Calibri"/>
                <a:ea typeface="Calibri"/>
                <a:cs typeface="Calibri"/>
                <a:sym typeface="Calibri"/>
              </a:defRPr>
            </a:lvl5pPr>
            <a:lvl6pPr marL="2651760" indent="-365760">
              <a:spcBef>
                <a:spcPts val="700"/>
              </a:spcBef>
              <a:buSzPct val="100000"/>
              <a:buFont typeface="Arial"/>
              <a:buChar char="•"/>
              <a:defRPr sz="3200">
                <a:latin typeface="Calibri"/>
                <a:ea typeface="Calibri"/>
                <a:cs typeface="Calibri"/>
                <a:sym typeface="Calibri"/>
              </a:defRPr>
            </a:lvl6pPr>
            <a:lvl7pPr marL="3108960" indent="-365760">
              <a:spcBef>
                <a:spcPts val="700"/>
              </a:spcBef>
              <a:buSzPct val="100000"/>
              <a:buFont typeface="Arial"/>
              <a:buChar char="•"/>
              <a:defRPr sz="3200">
                <a:latin typeface="Calibri"/>
                <a:ea typeface="Calibri"/>
                <a:cs typeface="Calibri"/>
                <a:sym typeface="Calibri"/>
              </a:defRPr>
            </a:lvl7pPr>
            <a:lvl8pPr marL="3566159" indent="-365759">
              <a:spcBef>
                <a:spcPts val="700"/>
              </a:spcBef>
              <a:buSzPct val="100000"/>
              <a:buFont typeface="Arial"/>
              <a:buChar char="•"/>
              <a:defRPr sz="3200">
                <a:latin typeface="Calibri"/>
                <a:ea typeface="Calibri"/>
                <a:cs typeface="Calibri"/>
                <a:sym typeface="Calibri"/>
              </a:defRPr>
            </a:lvl8pPr>
            <a:lvl9pPr marL="4023359" indent="-365759">
              <a:spcBef>
                <a:spcPts val="700"/>
              </a:spcBef>
              <a:buSzPct val="100000"/>
              <a:buFont typeface="Arial"/>
              <a:buChar char="•"/>
              <a:defRPr sz="3200">
                <a:latin typeface="Calibri"/>
                <a:ea typeface="Calibri"/>
                <a:cs typeface="Calibri"/>
                <a:sym typeface="Calibri"/>
              </a:defRPr>
            </a:lvl9pPr>
          </a:lstStyle>
          <a:p>
            <a:endParaRPr lang="es-CO" dirty="0"/>
          </a:p>
          <a:p>
            <a:endParaRPr lang="es-CO" dirty="0"/>
          </a:p>
          <a:p>
            <a:endParaRPr lang="es-CO" dirty="0"/>
          </a:p>
          <a:p>
            <a:endParaRPr lang="es-CO" dirty="0"/>
          </a:p>
        </p:txBody>
      </p:sp>
      <p:sp>
        <p:nvSpPr>
          <p:cNvPr id="26" name="25 CuadroTexto"/>
          <p:cNvSpPr txBox="1"/>
          <p:nvPr/>
        </p:nvSpPr>
        <p:spPr>
          <a:xfrm>
            <a:off x="3428087" y="1824825"/>
            <a:ext cx="2160240" cy="1077218"/>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just"/>
            <a:r>
              <a:rPr lang="es-CO" sz="1600" dirty="0"/>
              <a:t>Debe ser comunicada al Comité Paritario o Vigía de Seguridad y Salud en el Trabajo </a:t>
            </a:r>
          </a:p>
        </p:txBody>
      </p:sp>
      <p:sp>
        <p:nvSpPr>
          <p:cNvPr id="27" name="26 CuadroTexto"/>
          <p:cNvSpPr txBox="1"/>
          <p:nvPr/>
        </p:nvSpPr>
        <p:spPr>
          <a:xfrm>
            <a:off x="3439716" y="3789040"/>
            <a:ext cx="2136982" cy="1077218"/>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just"/>
            <a:r>
              <a:rPr lang="es-CO" sz="1600" dirty="0"/>
              <a:t>Estar fechada y firmada por el representante legal de la empresa </a:t>
            </a:r>
          </a:p>
        </p:txBody>
      </p:sp>
      <p:sp>
        <p:nvSpPr>
          <p:cNvPr id="28" name="27 CuadroTexto"/>
          <p:cNvSpPr txBox="1"/>
          <p:nvPr/>
        </p:nvSpPr>
        <p:spPr>
          <a:xfrm>
            <a:off x="628463" y="1837698"/>
            <a:ext cx="2245771" cy="58477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just"/>
            <a:r>
              <a:rPr lang="es-CO" sz="1600" dirty="0"/>
              <a:t>Hacer parte de las políticas de gestión </a:t>
            </a:r>
          </a:p>
        </p:txBody>
      </p:sp>
      <p:sp>
        <p:nvSpPr>
          <p:cNvPr id="29" name="28 CuadroTexto"/>
          <p:cNvSpPr txBox="1"/>
          <p:nvPr/>
        </p:nvSpPr>
        <p:spPr>
          <a:xfrm>
            <a:off x="628463" y="3296598"/>
            <a:ext cx="2245771" cy="156966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just"/>
            <a:r>
              <a:rPr lang="es-CO" sz="1600" dirty="0"/>
              <a:t>Con alcance sobre todos, sus centros de trabajo y todos sus trabajadores. (Contratistas y subcontratistas) </a:t>
            </a:r>
          </a:p>
        </p:txBody>
      </p:sp>
      <p:sp>
        <p:nvSpPr>
          <p:cNvPr id="30" name="29 CuadroTexto"/>
          <p:cNvSpPr txBox="1"/>
          <p:nvPr/>
        </p:nvSpPr>
        <p:spPr>
          <a:xfrm>
            <a:off x="6137877" y="1837698"/>
            <a:ext cx="2247967" cy="156966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just"/>
            <a:r>
              <a:rPr lang="es-CO" sz="1600" dirty="0"/>
              <a:t>Difundida a todos los niveles de la organización y estar accesible a todos los trabajadores y demás partes interesadas </a:t>
            </a:r>
          </a:p>
        </p:txBody>
      </p:sp>
      <p:sp>
        <p:nvSpPr>
          <p:cNvPr id="31" name="30 CuadroTexto"/>
          <p:cNvSpPr txBox="1"/>
          <p:nvPr/>
        </p:nvSpPr>
        <p:spPr>
          <a:xfrm>
            <a:off x="6158465" y="3789040"/>
            <a:ext cx="2232248" cy="1077218"/>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just"/>
            <a:r>
              <a:rPr lang="es-CO" sz="1600" dirty="0"/>
              <a:t>Ser revisada como mínimo una vez al año y actualizarse acorde a los cambios</a:t>
            </a:r>
          </a:p>
        </p:txBody>
      </p:sp>
    </p:spTree>
    <p:extLst>
      <p:ext uri="{BB962C8B-B14F-4D97-AF65-F5344CB8AC3E}">
        <p14:creationId xmlns:p14="http://schemas.microsoft.com/office/powerpoint/2010/main" val="3145706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Mintrabajo-word.png"/>
          <p:cNvPicPr/>
          <p:nvPr/>
        </p:nvPicPr>
        <p:blipFill>
          <a:blip r:embed="rId2">
            <a:extLst/>
          </a:blip>
          <a:stretch>
            <a:fillRect/>
          </a:stretch>
        </p:blipFill>
        <p:spPr>
          <a:xfrm>
            <a:off x="6137878" y="6078543"/>
            <a:ext cx="2925923" cy="685289"/>
          </a:xfrm>
          <a:prstGeom prst="rect">
            <a:avLst/>
          </a:prstGeom>
          <a:ln w="12700">
            <a:miter lim="400000"/>
          </a:ln>
        </p:spPr>
      </p:pic>
      <p:sp>
        <p:nvSpPr>
          <p:cNvPr id="59" name="Shape 59"/>
          <p:cNvSpPr/>
          <p:nvPr/>
        </p:nvSpPr>
        <p:spPr>
          <a:xfrm>
            <a:off x="1132046" y="341866"/>
            <a:ext cx="6752322" cy="539396"/>
          </a:xfrm>
          <a:prstGeom prst="rect">
            <a:avLst/>
          </a:prstGeom>
          <a:solidFill>
            <a:srgbClr val="353588"/>
          </a:solidFill>
          <a:ln w="12700">
            <a:miter lim="400000"/>
          </a:ln>
          <a:effectLst>
            <a:outerShdw blurRad="38100" dir="5400000" rotWithShape="0">
              <a:srgbClr val="9A403E">
                <a:alpha val="35000"/>
              </a:srgbClr>
            </a:outerShdw>
          </a:effectLst>
        </p:spPr>
        <p:txBody>
          <a:bodyPr lIns="0" tIns="0" rIns="0" bIns="0" anchor="ctr"/>
          <a:lstStyle/>
          <a:p>
            <a:pPr lvl="1" algn="ctr">
              <a:defRPr sz="4500" b="1">
                <a:solidFill>
                  <a:srgbClr val="FFFFFF"/>
                </a:solidFill>
                <a:latin typeface="Verdana"/>
                <a:ea typeface="Verdana"/>
                <a:cs typeface="Verdana"/>
                <a:sym typeface="Verdana"/>
              </a:defRPr>
            </a:pPr>
            <a:r>
              <a:rPr lang="es-CO" sz="2400" dirty="0">
                <a:latin typeface="Calibri" panose="020F0502020204030204" pitchFamily="34" charset="0"/>
              </a:rPr>
              <a:t>Art. 2.2.4.6.7 </a:t>
            </a:r>
            <a:r>
              <a:rPr lang="es-CO" sz="2400" i="1" dirty="0">
                <a:latin typeface="Calibri" panose="020F0502020204030204" pitchFamily="34" charset="0"/>
              </a:rPr>
              <a:t>Objetivos de la Política de SST</a:t>
            </a:r>
            <a:endParaRPr sz="2400" dirty="0">
              <a:latin typeface="Calibri" panose="020F0502020204030204" pitchFamily="34" charset="0"/>
            </a:endParaRPr>
          </a:p>
        </p:txBody>
      </p:sp>
      <p:sp>
        <p:nvSpPr>
          <p:cNvPr id="6" name="2 Marcador de contenido"/>
          <p:cNvSpPr txBox="1">
            <a:spLocks/>
          </p:cNvSpPr>
          <p:nvPr/>
        </p:nvSpPr>
        <p:spPr>
          <a:xfrm>
            <a:off x="539156" y="1734254"/>
            <a:ext cx="8229600" cy="4325112"/>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194560" indent="-365760">
              <a:spcBef>
                <a:spcPts val="700"/>
              </a:spcBef>
              <a:buSzPct val="100000"/>
              <a:buFont typeface="Arial"/>
              <a:buChar char="»"/>
              <a:defRPr sz="3200">
                <a:latin typeface="Calibri"/>
                <a:ea typeface="Calibri"/>
                <a:cs typeface="Calibri"/>
                <a:sym typeface="Calibri"/>
              </a:defRPr>
            </a:lvl5pPr>
            <a:lvl6pPr marL="2651760" indent="-365760">
              <a:spcBef>
                <a:spcPts val="700"/>
              </a:spcBef>
              <a:buSzPct val="100000"/>
              <a:buFont typeface="Arial"/>
              <a:buChar char="•"/>
              <a:defRPr sz="3200">
                <a:latin typeface="Calibri"/>
                <a:ea typeface="Calibri"/>
                <a:cs typeface="Calibri"/>
                <a:sym typeface="Calibri"/>
              </a:defRPr>
            </a:lvl6pPr>
            <a:lvl7pPr marL="3108960" indent="-365760">
              <a:spcBef>
                <a:spcPts val="700"/>
              </a:spcBef>
              <a:buSzPct val="100000"/>
              <a:buFont typeface="Arial"/>
              <a:buChar char="•"/>
              <a:defRPr sz="3200">
                <a:latin typeface="Calibri"/>
                <a:ea typeface="Calibri"/>
                <a:cs typeface="Calibri"/>
                <a:sym typeface="Calibri"/>
              </a:defRPr>
            </a:lvl7pPr>
            <a:lvl8pPr marL="3566159" indent="-365759">
              <a:spcBef>
                <a:spcPts val="700"/>
              </a:spcBef>
              <a:buSzPct val="100000"/>
              <a:buFont typeface="Arial"/>
              <a:buChar char="•"/>
              <a:defRPr sz="3200">
                <a:latin typeface="Calibri"/>
                <a:ea typeface="Calibri"/>
                <a:cs typeface="Calibri"/>
                <a:sym typeface="Calibri"/>
              </a:defRPr>
            </a:lvl8pPr>
            <a:lvl9pPr marL="4023359" indent="-365759">
              <a:spcBef>
                <a:spcPts val="700"/>
              </a:spcBef>
              <a:buSzPct val="100000"/>
              <a:buFont typeface="Arial"/>
              <a:buChar char="•"/>
              <a:defRPr sz="3200">
                <a:latin typeface="Calibri"/>
                <a:ea typeface="Calibri"/>
                <a:cs typeface="Calibri"/>
                <a:sym typeface="Calibri"/>
              </a:defRPr>
            </a:lvl9pPr>
          </a:lstStyle>
          <a:p>
            <a:endParaRPr lang="es-CO" dirty="0"/>
          </a:p>
          <a:p>
            <a:endParaRPr lang="es-CO" dirty="0"/>
          </a:p>
          <a:p>
            <a:endParaRPr lang="es-CO" dirty="0"/>
          </a:p>
          <a:p>
            <a:endParaRPr lang="es-CO" dirty="0"/>
          </a:p>
        </p:txBody>
      </p:sp>
      <p:sp>
        <p:nvSpPr>
          <p:cNvPr id="11" name="2 Marcador de contenido"/>
          <p:cNvSpPr txBox="1">
            <a:spLocks/>
          </p:cNvSpPr>
          <p:nvPr/>
        </p:nvSpPr>
        <p:spPr>
          <a:xfrm>
            <a:off x="467544" y="1484784"/>
            <a:ext cx="8229600" cy="4104456"/>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194560" indent="-365760">
              <a:spcBef>
                <a:spcPts val="700"/>
              </a:spcBef>
              <a:buSzPct val="100000"/>
              <a:buFont typeface="Arial"/>
              <a:buChar char="»"/>
              <a:defRPr sz="3200">
                <a:latin typeface="Calibri"/>
                <a:ea typeface="Calibri"/>
                <a:cs typeface="Calibri"/>
                <a:sym typeface="Calibri"/>
              </a:defRPr>
            </a:lvl5pPr>
            <a:lvl6pPr marL="2651760" indent="-365760">
              <a:spcBef>
                <a:spcPts val="700"/>
              </a:spcBef>
              <a:buSzPct val="100000"/>
              <a:buFont typeface="Arial"/>
              <a:buChar char="•"/>
              <a:defRPr sz="3200">
                <a:latin typeface="Calibri"/>
                <a:ea typeface="Calibri"/>
                <a:cs typeface="Calibri"/>
                <a:sym typeface="Calibri"/>
              </a:defRPr>
            </a:lvl6pPr>
            <a:lvl7pPr marL="3108960" indent="-365760">
              <a:spcBef>
                <a:spcPts val="700"/>
              </a:spcBef>
              <a:buSzPct val="100000"/>
              <a:buFont typeface="Arial"/>
              <a:buChar char="•"/>
              <a:defRPr sz="3200">
                <a:latin typeface="Calibri"/>
                <a:ea typeface="Calibri"/>
                <a:cs typeface="Calibri"/>
                <a:sym typeface="Calibri"/>
              </a:defRPr>
            </a:lvl7pPr>
            <a:lvl8pPr marL="3566159" indent="-365759">
              <a:spcBef>
                <a:spcPts val="700"/>
              </a:spcBef>
              <a:buSzPct val="100000"/>
              <a:buFont typeface="Arial"/>
              <a:buChar char="•"/>
              <a:defRPr sz="3200">
                <a:latin typeface="Calibri"/>
                <a:ea typeface="Calibri"/>
                <a:cs typeface="Calibri"/>
                <a:sym typeface="Calibri"/>
              </a:defRPr>
            </a:lvl8pPr>
            <a:lvl9pPr marL="4023359" indent="-365759">
              <a:spcBef>
                <a:spcPts val="700"/>
              </a:spcBef>
              <a:buSzPct val="100000"/>
              <a:buFont typeface="Arial"/>
              <a:buChar char="•"/>
              <a:defRPr sz="3200">
                <a:latin typeface="Calibri"/>
                <a:ea typeface="Calibri"/>
                <a:cs typeface="Calibri"/>
                <a:sym typeface="Calibri"/>
              </a:defRPr>
            </a:lvl9pPr>
          </a:lstStyle>
          <a:p>
            <a:pPr marL="109728" indent="0">
              <a:buFont typeface="Arial"/>
              <a:buNone/>
            </a:pPr>
            <a:r>
              <a:rPr lang="es-CO" sz="2000" dirty="0"/>
              <a:t>Debe incluir como mínimo los siguientes objetivos: </a:t>
            </a:r>
          </a:p>
          <a:p>
            <a:pPr marL="0" indent="0">
              <a:buNone/>
            </a:pPr>
            <a:endParaRPr lang="es-CO" sz="2200" dirty="0"/>
          </a:p>
          <a:p>
            <a:endParaRPr lang="es-CO" sz="2200" dirty="0"/>
          </a:p>
        </p:txBody>
      </p:sp>
      <p:graphicFrame>
        <p:nvGraphicFramePr>
          <p:cNvPr id="12" name="11 Diagrama"/>
          <p:cNvGraphicFramePr/>
          <p:nvPr>
            <p:extLst>
              <p:ext uri="{D42A27DB-BD31-4B8C-83A1-F6EECF244321}">
                <p14:modId xmlns:p14="http://schemas.microsoft.com/office/powerpoint/2010/main" val="2403486179"/>
              </p:ext>
            </p:extLst>
          </p:nvPr>
        </p:nvGraphicFramePr>
        <p:xfrm>
          <a:off x="657908" y="2492896"/>
          <a:ext cx="7848872" cy="3096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0517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2191</TotalTime>
  <Words>2939</Words>
  <Application>Microsoft Office PowerPoint</Application>
  <PresentationFormat>Presentación en pantalla (4:3)</PresentationFormat>
  <Paragraphs>343</Paragraphs>
  <Slides>53</Slides>
  <Notes>3</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53</vt:i4>
      </vt:variant>
    </vt:vector>
  </HeadingPairs>
  <TitlesOfParts>
    <vt:vector size="63" baseType="lpstr">
      <vt:lpstr>Arial</vt:lpstr>
      <vt:lpstr>Arial Narrow</vt:lpstr>
      <vt:lpstr>Calibri</vt:lpstr>
      <vt:lpstr>Helvetica</vt:lpstr>
      <vt:lpstr>Helvetica Neue</vt:lpstr>
      <vt:lpstr>Symbol</vt:lpstr>
      <vt:lpstr>Times New Roman</vt:lpstr>
      <vt:lpstr>Verdana</vt:lpstr>
      <vt:lpstr>Wingdings</vt:lpstr>
      <vt:lpstr>Default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SEGURIDAD un Compromiso de Todos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ACCIDENTALIDAD Y MORTALIDAD LABORAL NACIONAL  2011-2014 Vs MAYO 2015</vt:lpstr>
      <vt:lpstr>TASA DE ACCIDENTALIDAD Y MORTALIDAD LABORAL RISARALDA 2014 Vs JUNIO 2015</vt:lpstr>
      <vt:lpstr>TASA DE ACCIDENTALIDAD Y MORTALIDAD LABORAL RISARALDA 2014 Vs JUNIO 2015</vt:lpstr>
      <vt:lpstr>TASA DE ACCIDENTALIDAD Y MORTALIDAD LABORAL RISARALDA 2014 Vs JUNIO 2015</vt:lpstr>
      <vt:lpstr>TASA DE ACCIDENTALIDAD Y MORTALIDAD LABORAL RISARALDA 2014 Vs JUNIO 2015</vt:lpstr>
      <vt:lpstr>TASA DE ACCIDENTALIDAD Y MORTALIDAD LABORAL RISARALDA 2014 Vs JUNIO 2015</vt:lpstr>
      <vt:lpstr>Presentación de PowerPoint</vt:lpstr>
      <vt:lpstr>Presentación de PowerPoint</vt:lpstr>
      <vt:lpstr>Presentación de PowerPoint</vt:lpstr>
      <vt:lpstr>Presentación de PowerPoint</vt:lpstr>
      <vt:lpstr>Presentación de PowerPoint</vt:lpstr>
      <vt:lpstr>Presentación de PowerPoint</vt:lpstr>
      <vt:lpstr>Inquietudes sobre UVAE:  uvae@mintrabajo.gov.co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Si solicita asesoría de su ARL y esta no se lo otorga infórmenos:  implementacion.sgsst@mintrabajo.gov.co  </vt:lpstr>
      <vt:lpstr>Presentación de PowerPoint</vt:lpstr>
      <vt:lpstr>Gracias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EH</dc:creator>
  <cp:lastModifiedBy>sandra milena angarita montoya</cp:lastModifiedBy>
  <cp:revision>117</cp:revision>
  <cp:lastPrinted>2015-06-01T20:13:41Z</cp:lastPrinted>
  <dcterms:modified xsi:type="dcterms:W3CDTF">2016-07-21T17:43:22Z</dcterms:modified>
</cp:coreProperties>
</file>